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6" r:id="rId2"/>
    <p:sldId id="257" r:id="rId3"/>
    <p:sldId id="258" r:id="rId4"/>
    <p:sldId id="259" r:id="rId5"/>
    <p:sldId id="266" r:id="rId6"/>
    <p:sldId id="260" r:id="rId7"/>
    <p:sldId id="261" r:id="rId8"/>
    <p:sldId id="262" r:id="rId9"/>
    <p:sldId id="263" r:id="rId10"/>
    <p:sldId id="278" r:id="rId11"/>
    <p:sldId id="264" r:id="rId12"/>
    <p:sldId id="267" r:id="rId13"/>
    <p:sldId id="269" r:id="rId14"/>
    <p:sldId id="270" r:id="rId15"/>
    <p:sldId id="268" r:id="rId16"/>
    <p:sldId id="265" r:id="rId17"/>
    <p:sldId id="271" r:id="rId18"/>
    <p:sldId id="272" r:id="rId19"/>
    <p:sldId id="273" r:id="rId20"/>
    <p:sldId id="274" r:id="rId21"/>
    <p:sldId id="277" r:id="rId22"/>
    <p:sldId id="275" r:id="rId23"/>
    <p:sldId id="276"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7GyKrlUM/U/hoYSbEmH+ng==" hashData="dwUWArSAzF7LszLNyl3M0Jv/ZN4="/>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3A7"/>
    <a:srgbClr val="8B7ED4"/>
    <a:srgbClr val="A89D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75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396889-2033-41C5-9008-755D4CB66A32}" type="datetimeFigureOut">
              <a:rPr lang="es-MX" smtClean="0"/>
              <a:t>17/10/2014</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FD7C6-15EC-4D79-8B7B-E94A76E3F23B}" type="slidenum">
              <a:rPr lang="es-MX" smtClean="0"/>
              <a:t>‹#›</a:t>
            </a:fld>
            <a:endParaRPr lang="es-MX"/>
          </a:p>
        </p:txBody>
      </p:sp>
    </p:spTree>
    <p:extLst>
      <p:ext uri="{BB962C8B-B14F-4D97-AF65-F5344CB8AC3E}">
        <p14:creationId xmlns:p14="http://schemas.microsoft.com/office/powerpoint/2010/main" val="3385050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MX" dirty="0"/>
          </a:p>
        </p:txBody>
      </p:sp>
      <p:sp>
        <p:nvSpPr>
          <p:cNvPr id="4" name="Slide Number Placeholder 3"/>
          <p:cNvSpPr>
            <a:spLocks noGrp="1"/>
          </p:cNvSpPr>
          <p:nvPr>
            <p:ph type="sldNum" sz="quarter" idx="10"/>
          </p:nvPr>
        </p:nvSpPr>
        <p:spPr/>
        <p:txBody>
          <a:bodyPr/>
          <a:lstStyle/>
          <a:p>
            <a:fld id="{E35FD7C6-15EC-4D79-8B7B-E94A76E3F23B}" type="slidenum">
              <a:rPr lang="es-MX" smtClean="0"/>
              <a:t>6</a:t>
            </a:fld>
            <a:endParaRPr lang="es-MX"/>
          </a:p>
        </p:txBody>
      </p:sp>
    </p:spTree>
    <p:extLst>
      <p:ext uri="{BB962C8B-B14F-4D97-AF65-F5344CB8AC3E}">
        <p14:creationId xmlns:p14="http://schemas.microsoft.com/office/powerpoint/2010/main" val="35356497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35287085-C168-45C5-913E-B706DCFB927A}" type="datetimeFigureOut">
              <a:rPr lang="es-MX" smtClean="0"/>
              <a:t>17/10/2014</a:t>
            </a:fld>
            <a:endParaRPr lang="es-MX"/>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s-MX"/>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5287085-C168-45C5-913E-B706DCFB927A}" type="datetimeFigureOut">
              <a:rPr lang="es-MX" smtClean="0"/>
              <a:t>17/10/2014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B2D85E0-0CAA-4B51-ABF1-0DC4679E0C72}" type="slidenum">
              <a:rPr lang="es-MX" smtClean="0"/>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35287085-C168-45C5-913E-B706DCFB927A}" type="datetimeFigureOut">
              <a:rPr lang="es-MX" smtClean="0"/>
              <a:t>17/10/2014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B2D85E0-0CAA-4B51-ABF1-0DC4679E0C72}" type="slidenum">
              <a:rPr lang="es-MX" smtClean="0"/>
              <a:t>‹#›</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287085-C168-45C5-913E-B706DCFB927A}" type="datetimeFigureOut">
              <a:rPr lang="es-MX" smtClean="0"/>
              <a:t>17/10/2014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B2D85E0-0CAA-4B51-ABF1-0DC4679E0C72}" type="slidenum">
              <a:rPr lang="es-MX" smtClean="0"/>
              <a:t>‹#›</a:t>
            </a:fld>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287085-C168-45C5-913E-B706DCFB927A}" type="datetimeFigureOut">
              <a:rPr lang="es-MX" smtClean="0"/>
              <a:t>17/10/2014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B2D85E0-0CAA-4B51-ABF1-0DC4679E0C72}" type="slidenum">
              <a:rPr lang="es-MX" smtClean="0"/>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287085-C168-45C5-913E-B706DCFB927A}" type="datetimeFigureOut">
              <a:rPr lang="es-MX" smtClean="0"/>
              <a:t>17/10/2014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B2D85E0-0CAA-4B51-ABF1-0DC4679E0C72}" type="slidenum">
              <a:rPr lang="es-MX" smtClean="0"/>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35287085-C168-45C5-913E-B706DCFB927A}" type="datetimeFigureOut">
              <a:rPr lang="es-MX" smtClean="0"/>
              <a:t>17/10/2014</a:t>
            </a:fld>
            <a:endParaRPr lang="es-MX"/>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s-MX"/>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287085-C168-45C5-913E-B706DCFB927A}" type="datetimeFigureOut">
              <a:rPr lang="es-MX" smtClean="0"/>
              <a:t>17/10/2014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B2D85E0-0CAA-4B51-ABF1-0DC4679E0C72}" type="slidenum">
              <a:rPr lang="es-MX" smtClean="0"/>
              <a:t>‹#›</a:t>
            </a:fld>
            <a:endParaRPr lang="es-MX"/>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5287085-C168-45C5-913E-B706DCFB927A}" type="datetimeFigureOut">
              <a:rPr lang="es-MX" smtClean="0"/>
              <a:t>17/10/2014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B2D85E0-0CAA-4B51-ABF1-0DC4679E0C72}" type="slidenum">
              <a:rPr lang="es-MX" smtClean="0"/>
              <a:t>‹#›</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5287085-C168-45C5-913E-B706DCFB927A}" type="datetimeFigureOut">
              <a:rPr lang="es-MX" smtClean="0"/>
              <a:t>17/10/2014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B2D85E0-0CAA-4B51-ABF1-0DC4679E0C72}" type="slidenum">
              <a:rPr lang="es-MX" smtClean="0"/>
              <a:t>‹#›</a:t>
            </a:fld>
            <a:endParaRPr lang="es-MX"/>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5287085-C168-45C5-913E-B706DCFB927A}" type="datetimeFigureOut">
              <a:rPr lang="es-MX" smtClean="0"/>
              <a:t>17/10/2014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B2D85E0-0CAA-4B51-ABF1-0DC4679E0C72}" type="slidenum">
              <a:rPr lang="es-MX" smtClean="0"/>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5287085-C168-45C5-913E-B706DCFB927A}" type="datetimeFigureOut">
              <a:rPr lang="es-MX" smtClean="0"/>
              <a:t>17/10/2014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B2D85E0-0CAA-4B51-ABF1-0DC4679E0C72}" type="slidenum">
              <a:rPr lang="es-MX" smtClean="0"/>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87085-C168-45C5-913E-B706DCFB927A}" type="datetimeFigureOut">
              <a:rPr lang="es-MX" smtClean="0"/>
              <a:t>17/10/2014</a:t>
            </a:fld>
            <a:endParaRPr lang="es-MX"/>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MX"/>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7B2D85E0-0CAA-4B51-ABF1-0DC4679E0C72}" type="slidenum">
              <a:rPr lang="es-MX" smtClean="0"/>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35287085-C168-45C5-913E-B706DCFB927A}" type="datetimeFigureOut">
              <a:rPr lang="es-MX" smtClean="0"/>
              <a:t>17/10/2014</a:t>
            </a:fld>
            <a:endParaRPr lang="es-MX"/>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7B2D85E0-0CAA-4B51-ABF1-0DC4679E0C72}" type="slidenum">
              <a:rPr lang="es-MX" smtClean="0"/>
              <a:t>‹#›</a:t>
            </a:fld>
            <a:endParaRPr lang="es-MX"/>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86200"/>
            <a:ext cx="5446713" cy="1470025"/>
          </a:xfrm>
        </p:spPr>
        <p:txBody>
          <a:bodyPr/>
          <a:lstStyle/>
          <a:p>
            <a:r>
              <a:rPr lang="es-MX" sz="8800" dirty="0" smtClean="0"/>
              <a:t>Correo</a:t>
            </a:r>
            <a:r>
              <a:rPr lang="en-US" sz="8800" dirty="0" smtClean="0"/>
              <a:t> </a:t>
            </a:r>
            <a:br>
              <a:rPr lang="en-US" sz="8800" dirty="0" smtClean="0"/>
            </a:br>
            <a:r>
              <a:rPr lang="es-MX" sz="8800" dirty="0" smtClean="0"/>
              <a:t>Electrónico</a:t>
            </a:r>
            <a:r>
              <a:rPr lang="en-US" sz="8800" dirty="0" smtClean="0"/>
              <a:t> </a:t>
            </a:r>
            <a:endParaRPr lang="es-MX" sz="8800" dirty="0"/>
          </a:p>
        </p:txBody>
      </p:sp>
      <p:sp>
        <p:nvSpPr>
          <p:cNvPr id="3" name="Subtitle 2"/>
          <p:cNvSpPr>
            <a:spLocks noGrp="1"/>
          </p:cNvSpPr>
          <p:nvPr>
            <p:ph type="subTitle" idx="1"/>
          </p:nvPr>
        </p:nvSpPr>
        <p:spPr>
          <a:xfrm>
            <a:off x="1828800" y="5486400"/>
            <a:ext cx="5446713" cy="851647"/>
          </a:xfrm>
        </p:spPr>
        <p:txBody>
          <a:bodyPr>
            <a:normAutofit/>
          </a:bodyPr>
          <a:lstStyle/>
          <a:p>
            <a:r>
              <a:rPr lang="en-US" sz="2400" dirty="0" smtClean="0"/>
              <a:t>For AP Spanish</a:t>
            </a:r>
            <a:endParaRPr lang="es-MX" sz="2400" dirty="0"/>
          </a:p>
        </p:txBody>
      </p:sp>
      <p:sp>
        <p:nvSpPr>
          <p:cNvPr id="4" name="TextBox 3"/>
          <p:cNvSpPr txBox="1"/>
          <p:nvPr/>
        </p:nvSpPr>
        <p:spPr>
          <a:xfrm>
            <a:off x="2590800" y="6217779"/>
            <a:ext cx="4414377" cy="646331"/>
          </a:xfrm>
          <a:prstGeom prst="rect">
            <a:avLst/>
          </a:prstGeom>
          <a:noFill/>
        </p:spPr>
        <p:txBody>
          <a:bodyPr wrap="none" rtlCol="0">
            <a:spAutoFit/>
          </a:bodyPr>
          <a:lstStyle/>
          <a:p>
            <a:r>
              <a:rPr lang="en-US" dirty="0" err="1" smtClean="0">
                <a:solidFill>
                  <a:srgbClr val="6D63A7"/>
                </a:solidFill>
              </a:rPr>
              <a:t>www.bestpowerpointsforspanishclass.com</a:t>
            </a:r>
            <a:endParaRPr lang="es-MX" dirty="0">
              <a:solidFill>
                <a:srgbClr val="6D63A7"/>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600" dirty="0" smtClean="0"/>
              <a:t>Ponganle números a </a:t>
            </a:r>
            <a:r>
              <a:rPr lang="es-MX" sz="3600" smtClean="0"/>
              <a:t>cada dato </a:t>
            </a:r>
            <a:r>
              <a:rPr lang="es-MX" sz="3600" dirty="0" smtClean="0"/>
              <a:t>de información</a:t>
            </a:r>
            <a:endParaRPr lang="es-MX" sz="3600" dirty="0"/>
          </a:p>
        </p:txBody>
      </p:sp>
      <p:sp>
        <p:nvSpPr>
          <p:cNvPr id="3" name="Content Placeholder 2"/>
          <p:cNvSpPr>
            <a:spLocks noGrp="1"/>
          </p:cNvSpPr>
          <p:nvPr>
            <p:ph idx="1"/>
          </p:nvPr>
        </p:nvSpPr>
        <p:spPr>
          <a:xfrm>
            <a:off x="762000" y="1828800"/>
            <a:ext cx="7570787" cy="4289611"/>
          </a:xfrm>
        </p:spPr>
        <p:txBody>
          <a:bodyPr>
            <a:normAutofit lnSpcReduction="10000"/>
          </a:bodyPr>
          <a:lstStyle/>
          <a:p>
            <a:r>
              <a:rPr lang="es-MX" dirty="0" smtClean="0"/>
              <a:t>P. 104 Triángulo Aprobado</a:t>
            </a:r>
          </a:p>
          <a:p>
            <a:pPr marL="514350" indent="-514350">
              <a:buFont typeface="+mj-lt"/>
              <a:buAutoNum type="arabicPeriod"/>
            </a:pPr>
            <a:r>
              <a:rPr lang="es-MX" u="sng" dirty="0" smtClean="0"/>
              <a:t>Necesita ser ciudadano boliviano</a:t>
            </a:r>
          </a:p>
          <a:p>
            <a:pPr marL="514350" indent="-514350">
              <a:buFont typeface="+mj-lt"/>
              <a:buAutoNum type="arabicPeriod"/>
            </a:pPr>
            <a:r>
              <a:rPr lang="es-MX" u="sng" dirty="0" smtClean="0"/>
              <a:t>Necesita tener un título profesional a nivel de licenciatura</a:t>
            </a:r>
            <a:endParaRPr lang="es-MX" u="sng" dirty="0"/>
          </a:p>
          <a:p>
            <a:pPr marL="514350" indent="-514350">
              <a:buFont typeface="+mj-lt"/>
              <a:buAutoNum type="arabicPeriod"/>
            </a:pPr>
            <a:r>
              <a:rPr lang="es-MX" u="sng" dirty="0" smtClean="0"/>
              <a:t>Excelentes antecedentes académicos</a:t>
            </a:r>
          </a:p>
          <a:p>
            <a:pPr marL="514350" indent="-514350">
              <a:buFont typeface="+mj-lt"/>
              <a:buAutoNum type="arabicPeriod"/>
            </a:pPr>
            <a:r>
              <a:rPr lang="es-MX" u="sng" dirty="0" smtClean="0"/>
              <a:t>Explicar algo sobre el programa educativo que ha cursado hasta ahora</a:t>
            </a:r>
          </a:p>
        </p:txBody>
      </p:sp>
    </p:spTree>
    <p:extLst>
      <p:ext uri="{BB962C8B-B14F-4D97-AF65-F5344CB8AC3E}">
        <p14:creationId xmlns:p14="http://schemas.microsoft.com/office/powerpoint/2010/main" val="142273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600" dirty="0" smtClean="0"/>
              <a:t>Subrayen la información en la carta que se debe incluir en el correo</a:t>
            </a:r>
            <a:endParaRPr lang="es-MX" sz="3600" dirty="0"/>
          </a:p>
        </p:txBody>
      </p:sp>
      <p:sp>
        <p:nvSpPr>
          <p:cNvPr id="3" name="Content Placeholder 2"/>
          <p:cNvSpPr>
            <a:spLocks noGrp="1"/>
          </p:cNvSpPr>
          <p:nvPr>
            <p:ph idx="1"/>
          </p:nvPr>
        </p:nvSpPr>
        <p:spPr/>
        <p:txBody>
          <a:bodyPr>
            <a:normAutofit/>
          </a:bodyPr>
          <a:lstStyle/>
          <a:p>
            <a:r>
              <a:rPr lang="es-MX" dirty="0" smtClean="0"/>
              <a:t>P. 104 Triángulo Aprobado</a:t>
            </a:r>
          </a:p>
          <a:p>
            <a:pPr marL="514350" indent="-514350">
              <a:buFont typeface="+mj-lt"/>
              <a:buAutoNum type="arabicPeriod" startAt="5"/>
            </a:pPr>
            <a:r>
              <a:rPr lang="es-MX" u="sng" dirty="0" smtClean="0"/>
              <a:t>Tiene que retornar a Bolivia y permanecer en el  país un mínimo de 2 años </a:t>
            </a:r>
          </a:p>
          <a:p>
            <a:pPr marL="514350" indent="-514350">
              <a:buFont typeface="+mj-lt"/>
              <a:buAutoNum type="arabicPeriod" startAt="5"/>
            </a:pPr>
            <a:r>
              <a:rPr lang="es-MX" u="sng" dirty="0" smtClean="0"/>
              <a:t>Explíquenos brevemente un ejemplo de cómo puede aplicar algo que aprenderá en los EE.UU.</a:t>
            </a:r>
          </a:p>
          <a:p>
            <a:pPr marL="514350" indent="-514350">
              <a:buFont typeface="+mj-lt"/>
              <a:buAutoNum type="arabicPeriod" startAt="5"/>
            </a:pPr>
            <a:r>
              <a:rPr lang="es-MX" u="sng" dirty="0" smtClean="0"/>
              <a:t>¿Por qué se merece Ud. esta beca?</a:t>
            </a:r>
          </a:p>
        </p:txBody>
      </p:sp>
    </p:spTree>
    <p:extLst>
      <p:ext uri="{BB962C8B-B14F-4D97-AF65-F5344CB8AC3E}">
        <p14:creationId xmlns:p14="http://schemas.microsoft.com/office/powerpoint/2010/main" val="3221815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6"/>
            <a:ext cx="7570787" cy="1411941"/>
          </a:xfrm>
        </p:spPr>
        <p:txBody>
          <a:bodyPr/>
          <a:lstStyle/>
          <a:p>
            <a:r>
              <a:rPr lang="en-US" sz="4800" dirty="0" err="1" smtClean="0"/>
              <a:t>Vocabulario</a:t>
            </a:r>
            <a:r>
              <a:rPr lang="en-US" sz="4800" dirty="0" smtClean="0"/>
              <a:t> </a:t>
            </a:r>
            <a:r>
              <a:rPr lang="en-US" sz="4800" dirty="0" err="1" smtClean="0"/>
              <a:t>para</a:t>
            </a:r>
            <a:r>
              <a:rPr lang="en-US" sz="4800" dirty="0" smtClean="0"/>
              <a:t> </a:t>
            </a:r>
            <a:r>
              <a:rPr lang="en-US" sz="4800" dirty="0" err="1" smtClean="0"/>
              <a:t>pedir</a:t>
            </a:r>
            <a:r>
              <a:rPr lang="en-US" sz="4800" dirty="0" smtClean="0"/>
              <a:t> </a:t>
            </a:r>
            <a:r>
              <a:rPr lang="en-US" sz="4800" dirty="0" err="1" smtClean="0"/>
              <a:t>más</a:t>
            </a:r>
            <a:r>
              <a:rPr lang="en-US" sz="4800" dirty="0" smtClean="0"/>
              <a:t> </a:t>
            </a:r>
            <a:r>
              <a:rPr lang="en-US" sz="4800" dirty="0" err="1" smtClean="0"/>
              <a:t>información</a:t>
            </a:r>
            <a:r>
              <a:rPr lang="en-US" sz="4800" dirty="0" smtClean="0"/>
              <a:t> y </a:t>
            </a:r>
            <a:r>
              <a:rPr lang="en-US" sz="4800" dirty="0" err="1" smtClean="0"/>
              <a:t>más</a:t>
            </a:r>
            <a:r>
              <a:rPr lang="en-US" sz="4800" dirty="0" smtClean="0"/>
              <a:t> </a:t>
            </a:r>
            <a:r>
              <a:rPr lang="en-US" sz="4800" dirty="0" err="1" smtClean="0"/>
              <a:t>detalles</a:t>
            </a:r>
            <a:endParaRPr lang="en-US" sz="4800" dirty="0"/>
          </a:p>
        </p:txBody>
      </p:sp>
      <p:sp>
        <p:nvSpPr>
          <p:cNvPr id="3" name="Content Placeholder 2"/>
          <p:cNvSpPr>
            <a:spLocks noGrp="1"/>
          </p:cNvSpPr>
          <p:nvPr>
            <p:ph idx="1"/>
          </p:nvPr>
        </p:nvSpPr>
        <p:spPr/>
        <p:txBody>
          <a:bodyPr>
            <a:normAutofit/>
          </a:bodyPr>
          <a:lstStyle/>
          <a:p>
            <a:r>
              <a:rPr lang="en-US" dirty="0" smtClean="0"/>
              <a:t>¿</a:t>
            </a:r>
            <a:r>
              <a:rPr lang="en-US" dirty="0" err="1" smtClean="0"/>
              <a:t>Podría</a:t>
            </a:r>
            <a:r>
              <a:rPr lang="en-US" dirty="0" smtClean="0"/>
              <a:t> </a:t>
            </a:r>
            <a:r>
              <a:rPr lang="en-US" dirty="0" err="1" smtClean="0"/>
              <a:t>Usted</a:t>
            </a:r>
            <a:r>
              <a:rPr lang="en-US" dirty="0" smtClean="0"/>
              <a:t> </a:t>
            </a:r>
            <a:r>
              <a:rPr lang="en-US" dirty="0" err="1" smtClean="0"/>
              <a:t>aclarar</a:t>
            </a:r>
            <a:r>
              <a:rPr lang="en-US" dirty="0" smtClean="0"/>
              <a:t> / </a:t>
            </a:r>
            <a:r>
              <a:rPr lang="en-US" dirty="0" err="1" smtClean="0"/>
              <a:t>clarificar</a:t>
            </a:r>
            <a:r>
              <a:rPr lang="en-US" dirty="0" smtClean="0"/>
              <a:t> el </a:t>
            </a:r>
            <a:r>
              <a:rPr lang="en-US" dirty="0" err="1" smtClean="0"/>
              <a:t>asunto</a:t>
            </a:r>
            <a:r>
              <a:rPr lang="en-US" dirty="0" smtClean="0"/>
              <a:t> de...?</a:t>
            </a:r>
          </a:p>
          <a:p>
            <a:endParaRPr lang="en-US" dirty="0" smtClean="0"/>
          </a:p>
          <a:p>
            <a:r>
              <a:rPr lang="en-US" dirty="0" smtClean="0"/>
              <a:t>¿</a:t>
            </a:r>
            <a:r>
              <a:rPr lang="en-US" dirty="0" err="1" smtClean="0"/>
              <a:t>Podría</a:t>
            </a:r>
            <a:r>
              <a:rPr lang="en-US" dirty="0" smtClean="0"/>
              <a:t> </a:t>
            </a:r>
            <a:r>
              <a:rPr lang="en-US" dirty="0" err="1" smtClean="0"/>
              <a:t>Usted</a:t>
            </a:r>
            <a:r>
              <a:rPr lang="en-US" dirty="0" smtClean="0"/>
              <a:t> </a:t>
            </a:r>
            <a:r>
              <a:rPr lang="en-US" dirty="0" err="1" smtClean="0"/>
              <a:t>explicar</a:t>
            </a:r>
            <a:r>
              <a:rPr lang="en-US" dirty="0" smtClean="0"/>
              <a:t>/ </a:t>
            </a:r>
            <a:r>
              <a:rPr lang="en-US" dirty="0" err="1" smtClean="0"/>
              <a:t>darme</a:t>
            </a:r>
            <a:r>
              <a:rPr lang="en-US" dirty="0" smtClean="0"/>
              <a:t> </a:t>
            </a:r>
            <a:r>
              <a:rPr lang="en-US" dirty="0" err="1" smtClean="0"/>
              <a:t>más</a:t>
            </a:r>
            <a:r>
              <a:rPr lang="en-US" dirty="0" smtClean="0"/>
              <a:t> </a:t>
            </a:r>
            <a:r>
              <a:rPr lang="en-US" dirty="0" err="1" smtClean="0"/>
              <a:t>información</a:t>
            </a:r>
            <a:r>
              <a:rPr lang="en-US" dirty="0" smtClean="0"/>
              <a:t> </a:t>
            </a:r>
            <a:r>
              <a:rPr lang="en-US" dirty="0" err="1" smtClean="0"/>
              <a:t>sobre</a:t>
            </a:r>
            <a:r>
              <a:rPr lang="en-US" dirty="0" smtClean="0"/>
              <a:t>…?</a:t>
            </a:r>
          </a:p>
          <a:p>
            <a:endParaRPr lang="en-US" dirty="0" smtClean="0"/>
          </a:p>
          <a:p>
            <a:r>
              <a:rPr lang="en-US" dirty="0" smtClean="0"/>
              <a:t>Me </a:t>
            </a:r>
            <a:r>
              <a:rPr lang="en-US" dirty="0" err="1" smtClean="0"/>
              <a:t>gustaría</a:t>
            </a:r>
            <a:r>
              <a:rPr lang="en-US" dirty="0" smtClean="0"/>
              <a:t> saber…</a:t>
            </a:r>
          </a:p>
        </p:txBody>
      </p:sp>
      <p:sp>
        <p:nvSpPr>
          <p:cNvPr id="4" name="TextBox 3"/>
          <p:cNvSpPr txBox="1"/>
          <p:nvPr/>
        </p:nvSpPr>
        <p:spPr>
          <a:xfrm>
            <a:off x="1371600" y="2438400"/>
            <a:ext cx="5262679" cy="461665"/>
          </a:xfrm>
          <a:prstGeom prst="rect">
            <a:avLst/>
          </a:prstGeom>
          <a:noFill/>
        </p:spPr>
        <p:txBody>
          <a:bodyPr wrap="none" rtlCol="0">
            <a:spAutoFit/>
          </a:bodyPr>
          <a:lstStyle/>
          <a:p>
            <a:r>
              <a:rPr lang="en-US" sz="2400" dirty="0" smtClean="0">
                <a:solidFill>
                  <a:srgbClr val="FF0000"/>
                </a:solidFill>
              </a:rPr>
              <a:t>Would you clarify the matter/issue of…  </a:t>
            </a:r>
            <a:endParaRPr lang="en-US" sz="2400" dirty="0">
              <a:solidFill>
                <a:srgbClr val="FF0000"/>
              </a:solidFill>
            </a:endParaRPr>
          </a:p>
        </p:txBody>
      </p:sp>
      <p:sp>
        <p:nvSpPr>
          <p:cNvPr id="5" name="TextBox 4"/>
          <p:cNvSpPr txBox="1"/>
          <p:nvPr/>
        </p:nvSpPr>
        <p:spPr>
          <a:xfrm>
            <a:off x="1371600" y="4419600"/>
            <a:ext cx="7382099" cy="461665"/>
          </a:xfrm>
          <a:prstGeom prst="rect">
            <a:avLst/>
          </a:prstGeom>
          <a:noFill/>
        </p:spPr>
        <p:txBody>
          <a:bodyPr wrap="none" rtlCol="0">
            <a:spAutoFit/>
          </a:bodyPr>
          <a:lstStyle/>
          <a:p>
            <a:r>
              <a:rPr lang="en-US" sz="2400" dirty="0" smtClean="0">
                <a:solidFill>
                  <a:srgbClr val="FF0000"/>
                </a:solidFill>
              </a:rPr>
              <a:t>Would you explain  / give me more information about… </a:t>
            </a:r>
            <a:endParaRPr lang="en-US" sz="2400" dirty="0">
              <a:solidFill>
                <a:srgbClr val="FF0000"/>
              </a:solidFill>
            </a:endParaRPr>
          </a:p>
        </p:txBody>
      </p:sp>
      <p:sp>
        <p:nvSpPr>
          <p:cNvPr id="6" name="TextBox 5"/>
          <p:cNvSpPr txBox="1"/>
          <p:nvPr/>
        </p:nvSpPr>
        <p:spPr>
          <a:xfrm>
            <a:off x="1524000" y="5943600"/>
            <a:ext cx="3109595" cy="461665"/>
          </a:xfrm>
          <a:prstGeom prst="rect">
            <a:avLst/>
          </a:prstGeom>
          <a:noFill/>
        </p:spPr>
        <p:txBody>
          <a:bodyPr wrap="none" rtlCol="0">
            <a:spAutoFit/>
          </a:bodyPr>
          <a:lstStyle/>
          <a:p>
            <a:r>
              <a:rPr lang="en-US" sz="2400" dirty="0" smtClean="0">
                <a:solidFill>
                  <a:srgbClr val="FF0000"/>
                </a:solidFill>
              </a:rPr>
              <a:t>I would like to know…</a:t>
            </a:r>
            <a:endParaRPr lang="en-US" sz="2400" dirty="0">
              <a:solidFill>
                <a:srgbClr val="FF0000"/>
              </a:solidFill>
            </a:endParaRPr>
          </a:p>
        </p:txBody>
      </p:sp>
    </p:spTree>
    <p:extLst>
      <p:ext uri="{BB962C8B-B14F-4D97-AF65-F5344CB8AC3E}">
        <p14:creationId xmlns:p14="http://schemas.microsoft.com/office/powerpoint/2010/main" val="20365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6"/>
            <a:ext cx="7570787" cy="1411941"/>
          </a:xfrm>
        </p:spPr>
        <p:txBody>
          <a:bodyPr/>
          <a:lstStyle/>
          <a:p>
            <a:r>
              <a:rPr lang="en-US" sz="4800" dirty="0" err="1" smtClean="0"/>
              <a:t>Vocabulario</a:t>
            </a:r>
            <a:r>
              <a:rPr lang="en-US" sz="4800" dirty="0" smtClean="0"/>
              <a:t> </a:t>
            </a:r>
            <a:r>
              <a:rPr lang="en-US" sz="4800" dirty="0" err="1" smtClean="0"/>
              <a:t>para</a:t>
            </a:r>
            <a:r>
              <a:rPr lang="en-US" sz="4800" dirty="0" smtClean="0"/>
              <a:t> </a:t>
            </a:r>
            <a:r>
              <a:rPr lang="en-US" sz="4800" dirty="0" err="1" smtClean="0"/>
              <a:t>pedir</a:t>
            </a:r>
            <a:r>
              <a:rPr lang="en-US" sz="4800" dirty="0" smtClean="0"/>
              <a:t> </a:t>
            </a:r>
            <a:r>
              <a:rPr lang="en-US" sz="4800" dirty="0" err="1" smtClean="0"/>
              <a:t>más</a:t>
            </a:r>
            <a:r>
              <a:rPr lang="en-US" sz="4800" dirty="0" smtClean="0"/>
              <a:t> </a:t>
            </a:r>
            <a:r>
              <a:rPr lang="en-US" sz="4800" dirty="0" err="1" smtClean="0"/>
              <a:t>información</a:t>
            </a:r>
            <a:r>
              <a:rPr lang="en-US" sz="4800" dirty="0" smtClean="0"/>
              <a:t> y </a:t>
            </a:r>
            <a:r>
              <a:rPr lang="en-US" sz="4800" dirty="0" err="1" smtClean="0"/>
              <a:t>más</a:t>
            </a:r>
            <a:r>
              <a:rPr lang="en-US" sz="4800" dirty="0" smtClean="0"/>
              <a:t> </a:t>
            </a:r>
            <a:r>
              <a:rPr lang="en-US" sz="4800" dirty="0" err="1" smtClean="0"/>
              <a:t>detalles</a:t>
            </a:r>
            <a:endParaRPr lang="en-US" sz="4800" dirty="0"/>
          </a:p>
        </p:txBody>
      </p:sp>
      <p:sp>
        <p:nvSpPr>
          <p:cNvPr id="3" name="Content Placeholder 2"/>
          <p:cNvSpPr>
            <a:spLocks noGrp="1"/>
          </p:cNvSpPr>
          <p:nvPr>
            <p:ph idx="1"/>
          </p:nvPr>
        </p:nvSpPr>
        <p:spPr>
          <a:xfrm>
            <a:off x="762000" y="1981200"/>
            <a:ext cx="7570787" cy="4289611"/>
          </a:xfrm>
        </p:spPr>
        <p:txBody>
          <a:bodyPr>
            <a:normAutofit/>
          </a:bodyPr>
          <a:lstStyle/>
          <a:p>
            <a:r>
              <a:rPr lang="en-US" dirty="0" smtClean="0"/>
              <a:t>¿</a:t>
            </a:r>
            <a:r>
              <a:rPr lang="en-US" dirty="0" err="1" smtClean="0"/>
              <a:t>Adónde</a:t>
            </a:r>
            <a:r>
              <a:rPr lang="en-US" dirty="0" smtClean="0"/>
              <a:t> </a:t>
            </a:r>
            <a:r>
              <a:rPr lang="en-US" dirty="0" err="1" smtClean="0"/>
              <a:t>puedo</a:t>
            </a:r>
            <a:r>
              <a:rPr lang="en-US" dirty="0" smtClean="0"/>
              <a:t> </a:t>
            </a:r>
            <a:r>
              <a:rPr lang="en-US" dirty="0" err="1" smtClean="0"/>
              <a:t>acudir</a:t>
            </a:r>
            <a:r>
              <a:rPr lang="en-US" dirty="0" smtClean="0"/>
              <a:t> </a:t>
            </a:r>
            <a:r>
              <a:rPr lang="en-US" dirty="0" err="1" smtClean="0"/>
              <a:t>para</a:t>
            </a:r>
            <a:r>
              <a:rPr lang="en-US" dirty="0" smtClean="0"/>
              <a:t> </a:t>
            </a:r>
            <a:r>
              <a:rPr lang="en-US" dirty="0" err="1" smtClean="0"/>
              <a:t>pedir</a:t>
            </a:r>
            <a:r>
              <a:rPr lang="en-US" dirty="0" smtClean="0"/>
              <a:t> /</a:t>
            </a:r>
            <a:r>
              <a:rPr lang="en-US" dirty="0" err="1" smtClean="0"/>
              <a:t>conseguir</a:t>
            </a:r>
            <a:r>
              <a:rPr lang="en-US" dirty="0" smtClean="0"/>
              <a:t> / </a:t>
            </a:r>
            <a:r>
              <a:rPr lang="en-US" dirty="0" err="1" smtClean="0"/>
              <a:t>obtener</a:t>
            </a:r>
            <a:r>
              <a:rPr lang="en-US" dirty="0" smtClean="0"/>
              <a:t> </a:t>
            </a:r>
            <a:r>
              <a:rPr lang="en-US" dirty="0" err="1" smtClean="0"/>
              <a:t>más</a:t>
            </a:r>
            <a:r>
              <a:rPr lang="en-US" dirty="0" smtClean="0"/>
              <a:t> </a:t>
            </a:r>
            <a:r>
              <a:rPr lang="en-US" dirty="0" err="1" smtClean="0"/>
              <a:t>información</a:t>
            </a:r>
            <a:r>
              <a:rPr lang="en-US" dirty="0" smtClean="0"/>
              <a:t> / </a:t>
            </a:r>
            <a:r>
              <a:rPr lang="en-US" dirty="0" err="1" smtClean="0"/>
              <a:t>detalles</a:t>
            </a:r>
            <a:r>
              <a:rPr lang="en-US" dirty="0" smtClean="0"/>
              <a:t> </a:t>
            </a:r>
            <a:r>
              <a:rPr lang="en-US" dirty="0" err="1" smtClean="0"/>
              <a:t>sobre</a:t>
            </a:r>
            <a:r>
              <a:rPr lang="en-US" dirty="0" smtClean="0"/>
              <a:t>…?</a:t>
            </a:r>
          </a:p>
          <a:p>
            <a:endParaRPr lang="en-US" dirty="0" smtClean="0"/>
          </a:p>
          <a:p>
            <a:r>
              <a:rPr lang="en-US" dirty="0" err="1" smtClean="0"/>
              <a:t>Estoy</a:t>
            </a:r>
            <a:r>
              <a:rPr lang="en-US" dirty="0" smtClean="0"/>
              <a:t> </a:t>
            </a:r>
            <a:r>
              <a:rPr lang="en-US" dirty="0" err="1" smtClean="0"/>
              <a:t>interesado</a:t>
            </a:r>
            <a:r>
              <a:rPr lang="en-US" dirty="0" smtClean="0"/>
              <a:t> en saber…</a:t>
            </a:r>
          </a:p>
          <a:p>
            <a:endParaRPr lang="en-US" dirty="0"/>
          </a:p>
        </p:txBody>
      </p:sp>
      <p:sp>
        <p:nvSpPr>
          <p:cNvPr id="4" name="TextBox 3"/>
          <p:cNvSpPr txBox="1"/>
          <p:nvPr/>
        </p:nvSpPr>
        <p:spPr>
          <a:xfrm>
            <a:off x="914400" y="3124200"/>
            <a:ext cx="7533808" cy="400110"/>
          </a:xfrm>
          <a:prstGeom prst="rect">
            <a:avLst/>
          </a:prstGeom>
          <a:noFill/>
        </p:spPr>
        <p:txBody>
          <a:bodyPr wrap="none" rtlCol="0">
            <a:spAutoFit/>
          </a:bodyPr>
          <a:lstStyle/>
          <a:p>
            <a:r>
              <a:rPr lang="en-US" sz="2000" dirty="0" smtClean="0">
                <a:solidFill>
                  <a:srgbClr val="FF0000"/>
                </a:solidFill>
              </a:rPr>
              <a:t>Where can I go to ask for / to get more information / details about…</a:t>
            </a:r>
            <a:endParaRPr lang="en-US" sz="2000" dirty="0">
              <a:solidFill>
                <a:srgbClr val="FF0000"/>
              </a:solidFill>
            </a:endParaRPr>
          </a:p>
        </p:txBody>
      </p:sp>
      <p:sp>
        <p:nvSpPr>
          <p:cNvPr id="5" name="TextBox 4"/>
          <p:cNvSpPr txBox="1"/>
          <p:nvPr/>
        </p:nvSpPr>
        <p:spPr>
          <a:xfrm>
            <a:off x="1143000" y="4648200"/>
            <a:ext cx="3801191" cy="461665"/>
          </a:xfrm>
          <a:prstGeom prst="rect">
            <a:avLst/>
          </a:prstGeom>
          <a:noFill/>
        </p:spPr>
        <p:txBody>
          <a:bodyPr wrap="none" rtlCol="0">
            <a:spAutoFit/>
          </a:bodyPr>
          <a:lstStyle/>
          <a:p>
            <a:r>
              <a:rPr lang="en-US" sz="2400" dirty="0" smtClean="0">
                <a:solidFill>
                  <a:srgbClr val="FF0000"/>
                </a:solidFill>
              </a:rPr>
              <a:t>I’m interested in knowing…</a:t>
            </a:r>
            <a:endParaRPr lang="en-US" sz="2400" dirty="0">
              <a:solidFill>
                <a:srgbClr val="FF0000"/>
              </a:solidFill>
            </a:endParaRPr>
          </a:p>
        </p:txBody>
      </p:sp>
    </p:spTree>
    <p:extLst>
      <p:ext uri="{BB962C8B-B14F-4D97-AF65-F5344CB8AC3E}">
        <p14:creationId xmlns:p14="http://schemas.microsoft.com/office/powerpoint/2010/main" val="312496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6"/>
            <a:ext cx="7570787" cy="1411941"/>
          </a:xfrm>
        </p:spPr>
        <p:txBody>
          <a:bodyPr/>
          <a:lstStyle/>
          <a:p>
            <a:r>
              <a:rPr lang="en-US" sz="4800" dirty="0" err="1" smtClean="0"/>
              <a:t>Vocabulario</a:t>
            </a:r>
            <a:r>
              <a:rPr lang="en-US" sz="4800" dirty="0" smtClean="0"/>
              <a:t> </a:t>
            </a:r>
            <a:r>
              <a:rPr lang="en-US" sz="4800" dirty="0" err="1" smtClean="0"/>
              <a:t>para</a:t>
            </a:r>
            <a:r>
              <a:rPr lang="en-US" sz="4800" dirty="0" smtClean="0"/>
              <a:t> </a:t>
            </a:r>
            <a:r>
              <a:rPr lang="en-US" sz="4800" dirty="0" err="1" smtClean="0"/>
              <a:t>pedir</a:t>
            </a:r>
            <a:r>
              <a:rPr lang="en-US" sz="4800" dirty="0" smtClean="0"/>
              <a:t> </a:t>
            </a:r>
            <a:r>
              <a:rPr lang="en-US" sz="4800" dirty="0" err="1" smtClean="0"/>
              <a:t>más</a:t>
            </a:r>
            <a:r>
              <a:rPr lang="en-US" sz="4800" dirty="0" smtClean="0"/>
              <a:t> </a:t>
            </a:r>
            <a:r>
              <a:rPr lang="en-US" sz="4800" dirty="0" err="1" smtClean="0"/>
              <a:t>información</a:t>
            </a:r>
            <a:r>
              <a:rPr lang="en-US" sz="4800" dirty="0" smtClean="0"/>
              <a:t> y </a:t>
            </a:r>
            <a:r>
              <a:rPr lang="en-US" sz="4800" dirty="0" err="1" smtClean="0"/>
              <a:t>más</a:t>
            </a:r>
            <a:r>
              <a:rPr lang="en-US" sz="4800" dirty="0" smtClean="0"/>
              <a:t> </a:t>
            </a:r>
            <a:r>
              <a:rPr lang="en-US" sz="4800" dirty="0" err="1" smtClean="0"/>
              <a:t>detalles</a:t>
            </a:r>
            <a:endParaRPr lang="en-US" sz="4800" dirty="0"/>
          </a:p>
        </p:txBody>
      </p:sp>
      <p:sp>
        <p:nvSpPr>
          <p:cNvPr id="3" name="Content Placeholder 2"/>
          <p:cNvSpPr>
            <a:spLocks noGrp="1"/>
          </p:cNvSpPr>
          <p:nvPr>
            <p:ph idx="1"/>
          </p:nvPr>
        </p:nvSpPr>
        <p:spPr/>
        <p:txBody>
          <a:bodyPr>
            <a:normAutofit/>
          </a:bodyPr>
          <a:lstStyle/>
          <a:p>
            <a:r>
              <a:rPr lang="en-US" dirty="0" smtClean="0"/>
              <a:t>¿Me </a:t>
            </a:r>
            <a:r>
              <a:rPr lang="en-US" dirty="0" err="1" smtClean="0"/>
              <a:t>hace</a:t>
            </a:r>
            <a:r>
              <a:rPr lang="en-US" dirty="0" smtClean="0"/>
              <a:t> </a:t>
            </a:r>
            <a:r>
              <a:rPr lang="en-US" dirty="0" err="1" smtClean="0"/>
              <a:t>Ud</a:t>
            </a:r>
            <a:r>
              <a:rPr lang="en-US" dirty="0" smtClean="0"/>
              <a:t>. el favor de…?</a:t>
            </a:r>
          </a:p>
          <a:p>
            <a:endParaRPr lang="en-US" dirty="0" smtClean="0"/>
          </a:p>
          <a:p>
            <a:r>
              <a:rPr lang="en-US" dirty="0" smtClean="0"/>
              <a:t>¿</a:t>
            </a:r>
            <a:r>
              <a:rPr lang="en-US" dirty="0" err="1" smtClean="0"/>
              <a:t>Podría</a:t>
            </a:r>
            <a:r>
              <a:rPr lang="en-US" dirty="0" smtClean="0"/>
              <a:t> </a:t>
            </a:r>
            <a:r>
              <a:rPr lang="en-US" dirty="0" err="1" smtClean="0"/>
              <a:t>Ud</a:t>
            </a:r>
            <a:r>
              <a:rPr lang="en-US" dirty="0" smtClean="0"/>
              <a:t>. </a:t>
            </a:r>
            <a:r>
              <a:rPr lang="en-US" dirty="0" err="1"/>
              <a:t>d</a:t>
            </a:r>
            <a:r>
              <a:rPr lang="en-US" dirty="0" err="1" smtClean="0"/>
              <a:t>arme</a:t>
            </a:r>
            <a:r>
              <a:rPr lang="en-US" dirty="0" smtClean="0"/>
              <a:t> </a:t>
            </a:r>
            <a:r>
              <a:rPr lang="en-US" dirty="0" err="1" smtClean="0"/>
              <a:t>más</a:t>
            </a:r>
            <a:r>
              <a:rPr lang="en-US" dirty="0" smtClean="0"/>
              <a:t> </a:t>
            </a:r>
            <a:r>
              <a:rPr lang="en-US" dirty="0" err="1" smtClean="0"/>
              <a:t>información</a:t>
            </a:r>
            <a:endParaRPr lang="en-US" dirty="0" smtClean="0"/>
          </a:p>
          <a:p>
            <a:endParaRPr lang="en-US" dirty="0" smtClean="0"/>
          </a:p>
          <a:p>
            <a:r>
              <a:rPr lang="en-US" dirty="0" err="1" smtClean="0"/>
              <a:t>Quisiera</a:t>
            </a:r>
            <a:r>
              <a:rPr lang="en-US" dirty="0" smtClean="0"/>
              <a:t> saber…</a:t>
            </a:r>
          </a:p>
        </p:txBody>
      </p:sp>
      <p:sp>
        <p:nvSpPr>
          <p:cNvPr id="4" name="TextBox 3"/>
          <p:cNvSpPr txBox="1"/>
          <p:nvPr/>
        </p:nvSpPr>
        <p:spPr>
          <a:xfrm>
            <a:off x="1219200" y="2514600"/>
            <a:ext cx="4000164" cy="461665"/>
          </a:xfrm>
          <a:prstGeom prst="rect">
            <a:avLst/>
          </a:prstGeom>
          <a:noFill/>
        </p:spPr>
        <p:txBody>
          <a:bodyPr wrap="none" rtlCol="0">
            <a:spAutoFit/>
          </a:bodyPr>
          <a:lstStyle/>
          <a:p>
            <a:r>
              <a:rPr lang="en-US" sz="2400" dirty="0" smtClean="0">
                <a:solidFill>
                  <a:srgbClr val="FF0000"/>
                </a:solidFill>
              </a:rPr>
              <a:t>Will you do me the favor of…</a:t>
            </a:r>
            <a:endParaRPr lang="en-US" sz="2400" dirty="0">
              <a:solidFill>
                <a:srgbClr val="FF0000"/>
              </a:solidFill>
            </a:endParaRPr>
          </a:p>
        </p:txBody>
      </p:sp>
      <p:sp>
        <p:nvSpPr>
          <p:cNvPr id="5" name="TextBox 4"/>
          <p:cNvSpPr txBox="1"/>
          <p:nvPr/>
        </p:nvSpPr>
        <p:spPr>
          <a:xfrm>
            <a:off x="1295400" y="4038600"/>
            <a:ext cx="5030494" cy="461665"/>
          </a:xfrm>
          <a:prstGeom prst="rect">
            <a:avLst/>
          </a:prstGeom>
          <a:noFill/>
        </p:spPr>
        <p:txBody>
          <a:bodyPr wrap="none" rtlCol="0">
            <a:spAutoFit/>
          </a:bodyPr>
          <a:lstStyle/>
          <a:p>
            <a:r>
              <a:rPr lang="en-US" sz="2400" dirty="0" smtClean="0">
                <a:solidFill>
                  <a:srgbClr val="FF0000"/>
                </a:solidFill>
              </a:rPr>
              <a:t>Could you give me more information?</a:t>
            </a:r>
            <a:endParaRPr lang="en-US" sz="2400" dirty="0">
              <a:solidFill>
                <a:srgbClr val="FF0000"/>
              </a:solidFill>
            </a:endParaRPr>
          </a:p>
        </p:txBody>
      </p:sp>
      <p:sp>
        <p:nvSpPr>
          <p:cNvPr id="7" name="TextBox 6"/>
          <p:cNvSpPr txBox="1"/>
          <p:nvPr/>
        </p:nvSpPr>
        <p:spPr>
          <a:xfrm>
            <a:off x="1295400" y="5562600"/>
            <a:ext cx="3109595" cy="461665"/>
          </a:xfrm>
          <a:prstGeom prst="rect">
            <a:avLst/>
          </a:prstGeom>
          <a:noFill/>
        </p:spPr>
        <p:txBody>
          <a:bodyPr wrap="none" rtlCol="0">
            <a:spAutoFit/>
          </a:bodyPr>
          <a:lstStyle/>
          <a:p>
            <a:r>
              <a:rPr lang="en-US" sz="2400" dirty="0" smtClean="0">
                <a:solidFill>
                  <a:srgbClr val="FF0000"/>
                </a:solidFill>
              </a:rPr>
              <a:t>I would like to know…</a:t>
            </a:r>
            <a:endParaRPr lang="en-US" sz="2400" dirty="0">
              <a:solidFill>
                <a:srgbClr val="FF0000"/>
              </a:solidFill>
            </a:endParaRPr>
          </a:p>
        </p:txBody>
      </p:sp>
    </p:spTree>
    <p:extLst>
      <p:ext uri="{BB962C8B-B14F-4D97-AF65-F5344CB8AC3E}">
        <p14:creationId xmlns:p14="http://schemas.microsoft.com/office/powerpoint/2010/main" val="53712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436"/>
            <a:ext cx="7570787" cy="1411941"/>
          </a:xfrm>
        </p:spPr>
        <p:txBody>
          <a:bodyPr/>
          <a:lstStyle/>
          <a:p>
            <a:r>
              <a:rPr lang="en-US" sz="4800" dirty="0" err="1" smtClean="0"/>
              <a:t>Vocabulario</a:t>
            </a:r>
            <a:r>
              <a:rPr lang="en-US" sz="4800" dirty="0" smtClean="0"/>
              <a:t> </a:t>
            </a:r>
            <a:r>
              <a:rPr lang="en-US" sz="4800" dirty="0" err="1" smtClean="0"/>
              <a:t>para</a:t>
            </a:r>
            <a:r>
              <a:rPr lang="en-US" sz="4800" dirty="0" smtClean="0"/>
              <a:t> </a:t>
            </a:r>
            <a:r>
              <a:rPr lang="en-US" sz="4800" dirty="0" err="1" smtClean="0"/>
              <a:t>pedir</a:t>
            </a:r>
            <a:r>
              <a:rPr lang="en-US" sz="4800" dirty="0" smtClean="0"/>
              <a:t> </a:t>
            </a:r>
            <a:r>
              <a:rPr lang="en-US" sz="4800" dirty="0" err="1" smtClean="0"/>
              <a:t>más</a:t>
            </a:r>
            <a:r>
              <a:rPr lang="en-US" sz="4800" dirty="0" smtClean="0"/>
              <a:t> </a:t>
            </a:r>
            <a:r>
              <a:rPr lang="en-US" sz="4800" dirty="0" err="1" smtClean="0"/>
              <a:t>información</a:t>
            </a:r>
            <a:r>
              <a:rPr lang="en-US" sz="4800" dirty="0" smtClean="0"/>
              <a:t> y </a:t>
            </a:r>
            <a:r>
              <a:rPr lang="en-US" sz="4800" dirty="0" err="1" smtClean="0"/>
              <a:t>más</a:t>
            </a:r>
            <a:r>
              <a:rPr lang="en-US" sz="4800" dirty="0" smtClean="0"/>
              <a:t> </a:t>
            </a:r>
            <a:r>
              <a:rPr lang="en-US" sz="4800" dirty="0" err="1" smtClean="0"/>
              <a:t>detalles</a:t>
            </a:r>
            <a:endParaRPr lang="en-US" sz="4800" dirty="0"/>
          </a:p>
        </p:txBody>
      </p:sp>
      <p:sp>
        <p:nvSpPr>
          <p:cNvPr id="3" name="Content Placeholder 2"/>
          <p:cNvSpPr>
            <a:spLocks noGrp="1"/>
          </p:cNvSpPr>
          <p:nvPr>
            <p:ph idx="1"/>
          </p:nvPr>
        </p:nvSpPr>
        <p:spPr>
          <a:xfrm>
            <a:off x="762000" y="2057400"/>
            <a:ext cx="7570787" cy="4289611"/>
          </a:xfrm>
        </p:spPr>
        <p:txBody>
          <a:bodyPr>
            <a:normAutofit/>
          </a:bodyPr>
          <a:lstStyle/>
          <a:p>
            <a:r>
              <a:rPr lang="en-US" dirty="0" err="1" smtClean="0"/>
              <a:t>Quisiera</a:t>
            </a:r>
            <a:r>
              <a:rPr lang="en-US" dirty="0" smtClean="0"/>
              <a:t> </a:t>
            </a:r>
            <a:r>
              <a:rPr lang="en-US" dirty="0" err="1" smtClean="0"/>
              <a:t>que</a:t>
            </a:r>
            <a:r>
              <a:rPr lang="en-US" dirty="0" smtClean="0"/>
              <a:t> </a:t>
            </a:r>
            <a:r>
              <a:rPr lang="en-US" dirty="0" err="1" smtClean="0"/>
              <a:t>Ud</a:t>
            </a:r>
            <a:r>
              <a:rPr lang="en-US" dirty="0" smtClean="0"/>
              <a:t>. me </a:t>
            </a:r>
            <a:r>
              <a:rPr lang="en-US" dirty="0" err="1" smtClean="0"/>
              <a:t>diera</a:t>
            </a:r>
            <a:r>
              <a:rPr lang="en-US" dirty="0"/>
              <a:t> </a:t>
            </a:r>
            <a:r>
              <a:rPr lang="en-US" dirty="0" smtClean="0"/>
              <a:t>/ </a:t>
            </a:r>
            <a:r>
              <a:rPr lang="en-US" dirty="0" err="1" smtClean="0"/>
              <a:t>dijera</a:t>
            </a:r>
            <a:r>
              <a:rPr lang="en-US" dirty="0" smtClean="0"/>
              <a:t> / </a:t>
            </a:r>
            <a:r>
              <a:rPr lang="en-US" dirty="0" err="1" smtClean="0"/>
              <a:t>aclarara</a:t>
            </a:r>
            <a:endParaRPr lang="en-US" dirty="0" smtClean="0"/>
          </a:p>
          <a:p>
            <a:endParaRPr lang="en-US" dirty="0" smtClean="0"/>
          </a:p>
          <a:p>
            <a:r>
              <a:rPr lang="en-US" dirty="0" smtClean="0"/>
              <a:t>¿</a:t>
            </a:r>
            <a:r>
              <a:rPr lang="en-US" dirty="0" err="1" smtClean="0"/>
              <a:t>Sería</a:t>
            </a:r>
            <a:r>
              <a:rPr lang="en-US" dirty="0" smtClean="0"/>
              <a:t> </a:t>
            </a:r>
            <a:r>
              <a:rPr lang="en-US" dirty="0" err="1" smtClean="0"/>
              <a:t>Ud</a:t>
            </a:r>
            <a:r>
              <a:rPr lang="en-US" dirty="0" smtClean="0"/>
              <a:t>. tan </a:t>
            </a:r>
            <a:r>
              <a:rPr lang="en-US" dirty="0" err="1" smtClean="0"/>
              <a:t>amable</a:t>
            </a:r>
            <a:r>
              <a:rPr lang="en-US" dirty="0" smtClean="0"/>
              <a:t> de </a:t>
            </a:r>
            <a:r>
              <a:rPr lang="en-US" dirty="0" err="1" smtClean="0"/>
              <a:t>facilitarme</a:t>
            </a:r>
            <a:r>
              <a:rPr lang="en-US" dirty="0" smtClean="0"/>
              <a:t> </a:t>
            </a:r>
            <a:r>
              <a:rPr lang="en-US" dirty="0" err="1" smtClean="0"/>
              <a:t>más</a:t>
            </a:r>
            <a:r>
              <a:rPr lang="en-US" dirty="0" smtClean="0"/>
              <a:t> </a:t>
            </a:r>
            <a:r>
              <a:rPr lang="en-US" dirty="0" err="1" smtClean="0"/>
              <a:t>información</a:t>
            </a:r>
            <a:r>
              <a:rPr lang="en-US" dirty="0" smtClean="0"/>
              <a:t> </a:t>
            </a:r>
            <a:r>
              <a:rPr lang="en-US" dirty="0" err="1" smtClean="0"/>
              <a:t>sobre</a:t>
            </a:r>
            <a:r>
              <a:rPr lang="en-US" dirty="0" smtClean="0"/>
              <a:t>… </a:t>
            </a:r>
            <a:endParaRPr lang="en-US" dirty="0"/>
          </a:p>
        </p:txBody>
      </p:sp>
      <p:sp>
        <p:nvSpPr>
          <p:cNvPr id="4" name="TextBox 3"/>
          <p:cNvSpPr txBox="1"/>
          <p:nvPr/>
        </p:nvSpPr>
        <p:spPr>
          <a:xfrm>
            <a:off x="762000" y="2667000"/>
            <a:ext cx="8127495" cy="461665"/>
          </a:xfrm>
          <a:prstGeom prst="rect">
            <a:avLst/>
          </a:prstGeom>
          <a:noFill/>
        </p:spPr>
        <p:txBody>
          <a:bodyPr wrap="none" rtlCol="0">
            <a:spAutoFit/>
          </a:bodyPr>
          <a:lstStyle/>
          <a:p>
            <a:r>
              <a:rPr lang="en-US" sz="2400" dirty="0" smtClean="0">
                <a:solidFill>
                  <a:srgbClr val="FF0000"/>
                </a:solidFill>
              </a:rPr>
              <a:t>I would like for you to give me / to tell me / to clarify for me…</a:t>
            </a:r>
            <a:endParaRPr lang="en-US" sz="2400" dirty="0">
              <a:solidFill>
                <a:srgbClr val="FF0000"/>
              </a:solidFill>
            </a:endParaRPr>
          </a:p>
        </p:txBody>
      </p:sp>
      <p:sp>
        <p:nvSpPr>
          <p:cNvPr id="5" name="TextBox 4"/>
          <p:cNvSpPr txBox="1"/>
          <p:nvPr/>
        </p:nvSpPr>
        <p:spPr>
          <a:xfrm>
            <a:off x="838200" y="4724400"/>
            <a:ext cx="6163616" cy="830997"/>
          </a:xfrm>
          <a:prstGeom prst="rect">
            <a:avLst/>
          </a:prstGeom>
          <a:noFill/>
        </p:spPr>
        <p:txBody>
          <a:bodyPr wrap="none" rtlCol="0">
            <a:spAutoFit/>
          </a:bodyPr>
          <a:lstStyle/>
          <a:p>
            <a:r>
              <a:rPr lang="en-US" sz="2400" dirty="0" smtClean="0">
                <a:solidFill>
                  <a:srgbClr val="FF0000"/>
                </a:solidFill>
              </a:rPr>
              <a:t>Would you be so kind as to provide (me) more </a:t>
            </a:r>
          </a:p>
          <a:p>
            <a:r>
              <a:rPr lang="en-US" sz="2400" dirty="0" smtClean="0">
                <a:solidFill>
                  <a:srgbClr val="FF0000"/>
                </a:solidFill>
              </a:rPr>
              <a:t>information on…</a:t>
            </a:r>
            <a:endParaRPr lang="en-US" sz="2400" dirty="0">
              <a:solidFill>
                <a:srgbClr val="FF0000"/>
              </a:solidFill>
            </a:endParaRPr>
          </a:p>
        </p:txBody>
      </p:sp>
    </p:spTree>
    <p:extLst>
      <p:ext uri="{BB962C8B-B14F-4D97-AF65-F5344CB8AC3E}">
        <p14:creationId xmlns:p14="http://schemas.microsoft.com/office/powerpoint/2010/main" val="194152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Pidan</a:t>
            </a:r>
            <a:r>
              <a:rPr lang="en-US" dirty="0" smtClean="0"/>
              <a:t> </a:t>
            </a:r>
            <a:r>
              <a:rPr lang="en-US" dirty="0" err="1" smtClean="0"/>
              <a:t>más</a:t>
            </a:r>
            <a:r>
              <a:rPr lang="en-US" dirty="0" smtClean="0"/>
              <a:t> </a:t>
            </a:r>
            <a:r>
              <a:rPr lang="en-US" dirty="0" err="1" smtClean="0"/>
              <a:t>información</a:t>
            </a:r>
            <a:r>
              <a:rPr lang="en-US" dirty="0" smtClean="0"/>
              <a:t/>
            </a:r>
            <a:br>
              <a:rPr lang="en-US" dirty="0" smtClean="0"/>
            </a:br>
            <a:r>
              <a:rPr lang="en-US" dirty="0" err="1" smtClean="0"/>
              <a:t>Preguntas</a:t>
            </a:r>
            <a:r>
              <a:rPr lang="en-US" dirty="0" smtClean="0"/>
              <a:t> </a:t>
            </a:r>
            <a:r>
              <a:rPr lang="en-US" dirty="0" err="1" smtClean="0"/>
              <a:t>posibles</a:t>
            </a:r>
            <a:endParaRPr lang="en-US" dirty="0"/>
          </a:p>
        </p:txBody>
      </p:sp>
      <p:sp>
        <p:nvSpPr>
          <p:cNvPr id="3" name="Content Placeholder 2"/>
          <p:cNvSpPr>
            <a:spLocks noGrp="1"/>
          </p:cNvSpPr>
          <p:nvPr>
            <p:ph idx="1"/>
          </p:nvPr>
        </p:nvSpPr>
        <p:spPr>
          <a:xfrm>
            <a:off x="685800" y="2286000"/>
            <a:ext cx="7570787" cy="4289611"/>
          </a:xfrm>
        </p:spPr>
        <p:txBody>
          <a:bodyPr/>
          <a:lstStyle/>
          <a:p>
            <a:r>
              <a:rPr lang="en-US" dirty="0" smtClean="0"/>
              <a:t>¿</a:t>
            </a:r>
            <a:r>
              <a:rPr lang="en-US" dirty="0" err="1" smtClean="0"/>
              <a:t>Cuál</a:t>
            </a:r>
            <a:r>
              <a:rPr lang="en-US" dirty="0" smtClean="0"/>
              <a:t> </a:t>
            </a:r>
            <a:r>
              <a:rPr lang="en-US" dirty="0" err="1" smtClean="0"/>
              <a:t>es</a:t>
            </a:r>
            <a:r>
              <a:rPr lang="en-US" dirty="0" smtClean="0"/>
              <a:t> el </a:t>
            </a:r>
            <a:r>
              <a:rPr lang="en-US" dirty="0" err="1" smtClean="0"/>
              <a:t>plazo</a:t>
            </a:r>
            <a:r>
              <a:rPr lang="en-US" dirty="0" smtClean="0"/>
              <a:t> / la </a:t>
            </a:r>
            <a:r>
              <a:rPr lang="en-US" dirty="0" err="1" smtClean="0"/>
              <a:t>fecha</a:t>
            </a:r>
            <a:r>
              <a:rPr lang="en-US" dirty="0" smtClean="0"/>
              <a:t> </a:t>
            </a:r>
            <a:r>
              <a:rPr lang="en-US" dirty="0" err="1" smtClean="0"/>
              <a:t>límite</a:t>
            </a:r>
            <a:r>
              <a:rPr lang="en-US" dirty="0" smtClean="0"/>
              <a:t> </a:t>
            </a:r>
            <a:r>
              <a:rPr lang="en-US" dirty="0" err="1" smtClean="0"/>
              <a:t>para</a:t>
            </a:r>
            <a:r>
              <a:rPr lang="en-US" dirty="0" smtClean="0"/>
              <a:t> </a:t>
            </a:r>
            <a:r>
              <a:rPr lang="en-US" dirty="0" err="1" smtClean="0"/>
              <a:t>entregar</a:t>
            </a:r>
            <a:r>
              <a:rPr lang="en-US" dirty="0" smtClean="0"/>
              <a:t> la </a:t>
            </a:r>
            <a:r>
              <a:rPr lang="en-US" dirty="0" err="1" smtClean="0"/>
              <a:t>aplicación</a:t>
            </a:r>
            <a:r>
              <a:rPr lang="en-US" dirty="0" smtClean="0"/>
              <a:t>?</a:t>
            </a:r>
          </a:p>
          <a:p>
            <a:endParaRPr lang="en-US" dirty="0" smtClean="0"/>
          </a:p>
          <a:p>
            <a:r>
              <a:rPr lang="en-US" dirty="0" smtClean="0"/>
              <a:t>¿Se </a:t>
            </a:r>
            <a:r>
              <a:rPr lang="en-US" dirty="0" err="1" smtClean="0"/>
              <a:t>puede</a:t>
            </a:r>
            <a:r>
              <a:rPr lang="en-US" dirty="0" smtClean="0"/>
              <a:t> </a:t>
            </a:r>
            <a:r>
              <a:rPr lang="en-US" dirty="0" err="1" smtClean="0"/>
              <a:t>enviar</a:t>
            </a:r>
            <a:r>
              <a:rPr lang="en-US" dirty="0" smtClean="0"/>
              <a:t> </a:t>
            </a:r>
            <a:r>
              <a:rPr lang="en-US" dirty="0" err="1" smtClean="0"/>
              <a:t>cartas</a:t>
            </a:r>
            <a:r>
              <a:rPr lang="en-US" dirty="0" smtClean="0"/>
              <a:t> de </a:t>
            </a:r>
            <a:r>
              <a:rPr lang="en-US" dirty="0" err="1" smtClean="0"/>
              <a:t>recomendación</a:t>
            </a:r>
            <a:r>
              <a:rPr lang="en-US" dirty="0" smtClean="0"/>
              <a:t>?</a:t>
            </a:r>
          </a:p>
          <a:p>
            <a:endParaRPr lang="en-US" dirty="0" smtClean="0"/>
          </a:p>
          <a:p>
            <a:endParaRPr lang="en-US" dirty="0"/>
          </a:p>
        </p:txBody>
      </p:sp>
    </p:spTree>
    <p:extLst>
      <p:ext uri="{BB962C8B-B14F-4D97-AF65-F5344CB8AC3E}">
        <p14:creationId xmlns:p14="http://schemas.microsoft.com/office/powerpoint/2010/main" val="2722980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a:t>
            </a:r>
            <a:r>
              <a:rPr lang="en-US" dirty="0" err="1"/>
              <a:t>e</a:t>
            </a:r>
            <a:r>
              <a:rPr lang="en-US" dirty="0" err="1" smtClean="0"/>
              <a:t>jemplo</a:t>
            </a:r>
            <a:r>
              <a:rPr lang="en-US" dirty="0" smtClean="0"/>
              <a:t> de un </a:t>
            </a:r>
            <a:r>
              <a:rPr lang="en-US" dirty="0" err="1"/>
              <a:t>c</a:t>
            </a:r>
            <a:r>
              <a:rPr lang="en-US" dirty="0" err="1" smtClean="0"/>
              <a:t>orreo</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err="1" smtClean="0"/>
              <a:t>quien</a:t>
            </a:r>
            <a:r>
              <a:rPr lang="en-US" dirty="0" smtClean="0"/>
              <a:t> </a:t>
            </a:r>
            <a:r>
              <a:rPr lang="en-US" dirty="0" err="1" smtClean="0"/>
              <a:t>corresponda</a:t>
            </a:r>
            <a:r>
              <a:rPr lang="en-US" dirty="0" smtClean="0"/>
              <a:t>:</a:t>
            </a:r>
          </a:p>
          <a:p>
            <a:pPr marL="0" indent="0">
              <a:buNone/>
            </a:pPr>
            <a:r>
              <a:rPr lang="en-US" dirty="0" smtClean="0"/>
              <a:t>Le </a:t>
            </a:r>
            <a:r>
              <a:rPr lang="en-US" dirty="0" err="1" smtClean="0"/>
              <a:t>agradezco</a:t>
            </a:r>
            <a:r>
              <a:rPr lang="en-US" dirty="0" smtClean="0"/>
              <a:t> </a:t>
            </a:r>
            <a:r>
              <a:rPr lang="en-US" dirty="0" err="1" smtClean="0"/>
              <a:t>su</a:t>
            </a:r>
            <a:r>
              <a:rPr lang="en-US" dirty="0" smtClean="0"/>
              <a:t> </a:t>
            </a:r>
            <a:r>
              <a:rPr lang="en-US" dirty="0" err="1" smtClean="0"/>
              <a:t>mensaje</a:t>
            </a:r>
            <a:r>
              <a:rPr lang="en-US" dirty="0" smtClean="0"/>
              <a:t> y </a:t>
            </a:r>
            <a:r>
              <a:rPr lang="en-US" dirty="0" err="1" smtClean="0"/>
              <a:t>vuelvo</a:t>
            </a:r>
            <a:r>
              <a:rPr lang="en-US" dirty="0" smtClean="0"/>
              <a:t> a </a:t>
            </a:r>
            <a:r>
              <a:rPr lang="en-US" dirty="0" err="1" smtClean="0"/>
              <a:t>afirmar</a:t>
            </a:r>
            <a:r>
              <a:rPr lang="en-US" dirty="0" smtClean="0"/>
              <a:t> mi </a:t>
            </a:r>
            <a:r>
              <a:rPr lang="en-US" dirty="0" err="1" smtClean="0"/>
              <a:t>interés</a:t>
            </a:r>
            <a:r>
              <a:rPr lang="en-US" dirty="0" smtClean="0"/>
              <a:t> en </a:t>
            </a:r>
            <a:r>
              <a:rPr lang="en-US" dirty="0" err="1" smtClean="0"/>
              <a:t>estudiar</a:t>
            </a:r>
            <a:r>
              <a:rPr lang="en-US" dirty="0" smtClean="0"/>
              <a:t> en los EE.UU. </a:t>
            </a:r>
            <a:r>
              <a:rPr lang="en-US" dirty="0" err="1" smtClean="0"/>
              <a:t>para</a:t>
            </a:r>
            <a:r>
              <a:rPr lang="en-US" dirty="0" smtClean="0"/>
              <a:t> </a:t>
            </a:r>
            <a:r>
              <a:rPr lang="en-US" dirty="0" err="1" smtClean="0"/>
              <a:t>obtener</a:t>
            </a:r>
            <a:r>
              <a:rPr lang="en-US" dirty="0" smtClean="0"/>
              <a:t> mi </a:t>
            </a:r>
            <a:r>
              <a:rPr lang="en-US" dirty="0" err="1" smtClean="0"/>
              <a:t>maestría</a:t>
            </a:r>
            <a:r>
              <a:rPr lang="en-US" dirty="0" smtClean="0"/>
              <a:t>.</a:t>
            </a:r>
          </a:p>
          <a:p>
            <a:pPr marL="0" indent="0">
              <a:buNone/>
            </a:pPr>
            <a:r>
              <a:rPr lang="en-US" dirty="0" err="1" smtClean="0"/>
              <a:t>Adjunto</a:t>
            </a:r>
            <a:r>
              <a:rPr lang="en-US" dirty="0" smtClean="0"/>
              <a:t> </a:t>
            </a:r>
            <a:r>
              <a:rPr lang="en-US" dirty="0" err="1" smtClean="0"/>
              <a:t>una</a:t>
            </a:r>
            <a:r>
              <a:rPr lang="en-US" dirty="0" smtClean="0"/>
              <a:t> </a:t>
            </a:r>
            <a:r>
              <a:rPr lang="en-US" dirty="0" err="1" smtClean="0"/>
              <a:t>copia</a:t>
            </a:r>
            <a:r>
              <a:rPr lang="en-US" dirty="0" smtClean="0"/>
              <a:t> de mi carnet de </a:t>
            </a:r>
            <a:r>
              <a:rPr lang="en-US" dirty="0" err="1" smtClean="0"/>
              <a:t>identificación</a:t>
            </a:r>
            <a:r>
              <a:rPr lang="en-US" dirty="0" smtClean="0"/>
              <a:t>  y mi </a:t>
            </a:r>
            <a:r>
              <a:rPr lang="en-US" dirty="0" err="1" smtClean="0"/>
              <a:t>licenciatura</a:t>
            </a:r>
            <a:r>
              <a:rPr lang="en-US" dirty="0" smtClean="0"/>
              <a:t> </a:t>
            </a:r>
            <a:r>
              <a:rPr lang="en-US" dirty="0" err="1" smtClean="0"/>
              <a:t>para</a:t>
            </a:r>
            <a:r>
              <a:rPr lang="en-US" dirty="0" smtClean="0"/>
              <a:t> </a:t>
            </a:r>
            <a:r>
              <a:rPr lang="en-US" dirty="0" err="1" smtClean="0"/>
              <a:t>comprobar</a:t>
            </a:r>
            <a:r>
              <a:rPr lang="en-US" dirty="0" smtClean="0"/>
              <a:t> mi </a:t>
            </a:r>
            <a:r>
              <a:rPr lang="en-US" dirty="0" err="1" smtClean="0"/>
              <a:t>ciudadanía</a:t>
            </a:r>
            <a:r>
              <a:rPr lang="en-US" dirty="0" smtClean="0"/>
              <a:t> </a:t>
            </a:r>
            <a:r>
              <a:rPr lang="en-US" dirty="0" err="1" smtClean="0"/>
              <a:t>boliviana</a:t>
            </a:r>
            <a:r>
              <a:rPr lang="en-US" dirty="0" smtClean="0"/>
              <a:t> y mi </a:t>
            </a:r>
            <a:r>
              <a:rPr lang="en-US" dirty="0" err="1" smtClean="0"/>
              <a:t>título</a:t>
            </a:r>
            <a:r>
              <a:rPr lang="en-US" dirty="0" smtClean="0"/>
              <a:t> en </a:t>
            </a:r>
            <a:r>
              <a:rPr lang="en-US" dirty="0" err="1" smtClean="0"/>
              <a:t>arquitectura</a:t>
            </a:r>
            <a:r>
              <a:rPr lang="en-US" dirty="0" smtClean="0"/>
              <a:t>.  </a:t>
            </a:r>
            <a:endParaRPr lang="en-US" dirty="0"/>
          </a:p>
        </p:txBody>
      </p:sp>
      <p:sp>
        <p:nvSpPr>
          <p:cNvPr id="4" name="TextBox 3"/>
          <p:cNvSpPr txBox="1"/>
          <p:nvPr/>
        </p:nvSpPr>
        <p:spPr>
          <a:xfrm>
            <a:off x="8558088" y="2161905"/>
            <a:ext cx="184666" cy="369332"/>
          </a:xfrm>
          <a:prstGeom prst="rect">
            <a:avLst/>
          </a:prstGeom>
          <a:noFill/>
        </p:spPr>
        <p:txBody>
          <a:bodyPr wrap="none" rtlCol="0">
            <a:spAutoFit/>
          </a:bodyPr>
          <a:lstStyle/>
          <a:p>
            <a:endParaRPr lang="en-US" dirty="0"/>
          </a:p>
        </p:txBody>
      </p:sp>
      <p:sp>
        <p:nvSpPr>
          <p:cNvPr id="5" name="TextBox 4"/>
          <p:cNvSpPr txBox="1"/>
          <p:nvPr/>
        </p:nvSpPr>
        <p:spPr>
          <a:xfrm>
            <a:off x="5105400" y="1600200"/>
            <a:ext cx="1819992" cy="369332"/>
          </a:xfrm>
          <a:prstGeom prst="rect">
            <a:avLst/>
          </a:prstGeom>
          <a:solidFill>
            <a:srgbClr val="8B7ED4"/>
          </a:solidFill>
          <a:ln>
            <a:solidFill>
              <a:srgbClr val="60299E"/>
            </a:solidFill>
          </a:ln>
        </p:spPr>
        <p:txBody>
          <a:bodyPr wrap="none" rtlCol="0">
            <a:spAutoFit/>
          </a:bodyPr>
          <a:lstStyle/>
          <a:p>
            <a:r>
              <a:rPr lang="en-US" dirty="0">
                <a:solidFill>
                  <a:schemeClr val="bg1"/>
                </a:solidFill>
              </a:rPr>
              <a:t>u</a:t>
            </a:r>
            <a:r>
              <a:rPr lang="en-US" dirty="0" smtClean="0">
                <a:solidFill>
                  <a:schemeClr val="bg1"/>
                </a:solidFill>
              </a:rPr>
              <a:t>n </a:t>
            </a:r>
            <a:r>
              <a:rPr lang="en-US" dirty="0" err="1" smtClean="0">
                <a:solidFill>
                  <a:schemeClr val="bg1"/>
                </a:solidFill>
              </a:rPr>
              <a:t>saludo</a:t>
            </a:r>
            <a:r>
              <a:rPr lang="en-US" dirty="0" smtClean="0">
                <a:solidFill>
                  <a:schemeClr val="bg1"/>
                </a:solidFill>
              </a:rPr>
              <a:t> formal</a:t>
            </a:r>
            <a:endParaRPr lang="en-US" dirty="0">
              <a:solidFill>
                <a:schemeClr val="bg1"/>
              </a:solidFill>
            </a:endParaRPr>
          </a:p>
        </p:txBody>
      </p:sp>
      <p:cxnSp>
        <p:nvCxnSpPr>
          <p:cNvPr id="7" name="Straight Arrow Connector 6"/>
          <p:cNvCxnSpPr>
            <a:stCxn id="5" idx="1"/>
          </p:cNvCxnSpPr>
          <p:nvPr/>
        </p:nvCxnSpPr>
        <p:spPr>
          <a:xfrm flipH="1">
            <a:off x="4267200" y="1784866"/>
            <a:ext cx="838200" cy="2725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895600" y="6019800"/>
            <a:ext cx="400671" cy="523220"/>
          </a:xfrm>
          <a:prstGeom prst="rect">
            <a:avLst/>
          </a:prstGeom>
          <a:noFill/>
          <a:ln>
            <a:solidFill>
              <a:srgbClr val="60299E"/>
            </a:solidFill>
          </a:ln>
        </p:spPr>
        <p:txBody>
          <a:bodyPr wrap="none" rtlCol="0">
            <a:spAutoFit/>
          </a:bodyPr>
          <a:lstStyle/>
          <a:p>
            <a:r>
              <a:rPr lang="en-US" sz="2800" dirty="0" smtClean="0">
                <a:solidFill>
                  <a:schemeClr val="accent3">
                    <a:lumMod val="50000"/>
                  </a:schemeClr>
                </a:solidFill>
              </a:rPr>
              <a:t>1.</a:t>
            </a:r>
            <a:endParaRPr lang="en-US" sz="2800" dirty="0">
              <a:solidFill>
                <a:schemeClr val="accent3">
                  <a:lumMod val="50000"/>
                </a:schemeClr>
              </a:solidFill>
            </a:endParaRPr>
          </a:p>
        </p:txBody>
      </p:sp>
      <p:cxnSp>
        <p:nvCxnSpPr>
          <p:cNvPr id="9" name="Straight Arrow Connector 8"/>
          <p:cNvCxnSpPr>
            <a:stCxn id="8" idx="0"/>
          </p:cNvCxnSpPr>
          <p:nvPr/>
        </p:nvCxnSpPr>
        <p:spPr>
          <a:xfrm flipH="1" flipV="1">
            <a:off x="2743200" y="5410200"/>
            <a:ext cx="352736" cy="60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rot="10800000" flipV="1">
            <a:off x="4191000" y="5867400"/>
            <a:ext cx="476871" cy="543580"/>
          </a:xfrm>
          <a:prstGeom prst="rect">
            <a:avLst/>
          </a:prstGeom>
          <a:noFill/>
          <a:ln>
            <a:solidFill>
              <a:srgbClr val="60299E"/>
            </a:solidFill>
          </a:ln>
        </p:spPr>
        <p:txBody>
          <a:bodyPr wrap="square" rtlCol="0">
            <a:spAutoFit/>
          </a:bodyPr>
          <a:lstStyle/>
          <a:p>
            <a:r>
              <a:rPr lang="en-US" sz="2800" dirty="0" smtClean="0">
                <a:solidFill>
                  <a:schemeClr val="accent3">
                    <a:lumMod val="50000"/>
                  </a:schemeClr>
                </a:solidFill>
              </a:rPr>
              <a:t>2.</a:t>
            </a:r>
            <a:endParaRPr lang="en-US" sz="2800" dirty="0">
              <a:solidFill>
                <a:schemeClr val="accent3">
                  <a:lumMod val="50000"/>
                </a:schemeClr>
              </a:solidFill>
            </a:endParaRPr>
          </a:p>
        </p:txBody>
      </p:sp>
      <p:cxnSp>
        <p:nvCxnSpPr>
          <p:cNvPr id="14" name="Straight Arrow Connector 13"/>
          <p:cNvCxnSpPr>
            <a:stCxn id="13" idx="0"/>
          </p:cNvCxnSpPr>
          <p:nvPr/>
        </p:nvCxnSpPr>
        <p:spPr>
          <a:xfrm flipV="1">
            <a:off x="4429435" y="5486400"/>
            <a:ext cx="447365"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3573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a:t>
            </a:r>
            <a:r>
              <a:rPr lang="en-US" dirty="0" err="1"/>
              <a:t>e</a:t>
            </a:r>
            <a:r>
              <a:rPr lang="en-US" dirty="0" err="1" smtClean="0"/>
              <a:t>jemplo</a:t>
            </a:r>
            <a:r>
              <a:rPr lang="en-US" dirty="0" smtClean="0"/>
              <a:t> de un </a:t>
            </a:r>
            <a:r>
              <a:rPr lang="en-US" dirty="0" err="1"/>
              <a:t>c</a:t>
            </a:r>
            <a:r>
              <a:rPr lang="en-US" dirty="0" err="1" smtClean="0"/>
              <a:t>orreo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s-MX" dirty="0" smtClean="0"/>
              <a:t>También envío mi expediente académico.  Como se puede ver, saqué un promedio de 7.0.  He sacado una calificación “excelente” en todas mis clases, sobre todo las de arquitectura en la cual me especialicé.</a:t>
            </a:r>
          </a:p>
          <a:p>
            <a:pPr marL="0" indent="0">
              <a:buNone/>
            </a:pPr>
            <a:r>
              <a:rPr lang="es-MX" dirty="0" smtClean="0"/>
              <a:t>No sólo he tomado clases de arquitectura, sino las de inglés y arte como asignaturas secundarias.  El  estudiar en los EE. UU. me brindaría la oportunidad de mejorar mi inglés además de ver una variedad de arquitectura. </a:t>
            </a:r>
            <a:endParaRPr lang="es-MX" dirty="0"/>
          </a:p>
        </p:txBody>
      </p:sp>
      <p:sp>
        <p:nvSpPr>
          <p:cNvPr id="4" name="TextBox 3"/>
          <p:cNvSpPr txBox="1"/>
          <p:nvPr/>
        </p:nvSpPr>
        <p:spPr>
          <a:xfrm>
            <a:off x="7848600" y="3581400"/>
            <a:ext cx="392355" cy="461665"/>
          </a:xfrm>
          <a:prstGeom prst="rect">
            <a:avLst/>
          </a:prstGeom>
          <a:noFill/>
          <a:ln>
            <a:solidFill>
              <a:srgbClr val="60299E"/>
            </a:solidFill>
          </a:ln>
        </p:spPr>
        <p:txBody>
          <a:bodyPr wrap="none" rtlCol="0">
            <a:spAutoFit/>
          </a:bodyPr>
          <a:lstStyle/>
          <a:p>
            <a:r>
              <a:rPr lang="en-US" sz="2400" dirty="0" smtClean="0">
                <a:solidFill>
                  <a:srgbClr val="60299E"/>
                </a:solidFill>
              </a:rPr>
              <a:t>3</a:t>
            </a:r>
            <a:r>
              <a:rPr lang="en-US" dirty="0" smtClean="0"/>
              <a:t>.</a:t>
            </a:r>
            <a:endParaRPr lang="en-US" dirty="0"/>
          </a:p>
        </p:txBody>
      </p:sp>
      <p:cxnSp>
        <p:nvCxnSpPr>
          <p:cNvPr id="6" name="Straight Arrow Connector 5"/>
          <p:cNvCxnSpPr>
            <a:stCxn id="4" idx="1"/>
          </p:cNvCxnSpPr>
          <p:nvPr/>
        </p:nvCxnSpPr>
        <p:spPr>
          <a:xfrm flipH="1" flipV="1">
            <a:off x="7086600" y="3429000"/>
            <a:ext cx="762000" cy="3832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8153400" y="5943600"/>
            <a:ext cx="426319" cy="461665"/>
          </a:xfrm>
          <a:prstGeom prst="rect">
            <a:avLst/>
          </a:prstGeom>
          <a:noFill/>
          <a:ln>
            <a:solidFill>
              <a:srgbClr val="60299E"/>
            </a:solidFill>
          </a:ln>
        </p:spPr>
        <p:txBody>
          <a:bodyPr wrap="none" rtlCol="0">
            <a:spAutoFit/>
          </a:bodyPr>
          <a:lstStyle/>
          <a:p>
            <a:r>
              <a:rPr lang="en-US" sz="2400" dirty="0" smtClean="0">
                <a:solidFill>
                  <a:srgbClr val="60299E"/>
                </a:solidFill>
              </a:rPr>
              <a:t>4.</a:t>
            </a:r>
            <a:endParaRPr lang="en-US" sz="2400" dirty="0">
              <a:solidFill>
                <a:srgbClr val="60299E"/>
              </a:solidFill>
            </a:endParaRPr>
          </a:p>
        </p:txBody>
      </p:sp>
      <p:cxnSp>
        <p:nvCxnSpPr>
          <p:cNvPr id="8" name="Straight Arrow Connector 7"/>
          <p:cNvCxnSpPr>
            <a:stCxn id="7" idx="1"/>
          </p:cNvCxnSpPr>
          <p:nvPr/>
        </p:nvCxnSpPr>
        <p:spPr>
          <a:xfrm flipH="1" flipV="1">
            <a:off x="7620000" y="5867400"/>
            <a:ext cx="533400" cy="3070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9954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a:t>
            </a:r>
            <a:r>
              <a:rPr lang="en-US" dirty="0" err="1"/>
              <a:t>e</a:t>
            </a:r>
            <a:r>
              <a:rPr lang="en-US" dirty="0" err="1" smtClean="0"/>
              <a:t>jemplo</a:t>
            </a:r>
            <a:r>
              <a:rPr lang="en-US" dirty="0" smtClean="0"/>
              <a:t> de un </a:t>
            </a:r>
            <a:r>
              <a:rPr lang="en-US" dirty="0" err="1"/>
              <a:t>c</a:t>
            </a:r>
            <a:r>
              <a:rPr lang="en-US" dirty="0" err="1" smtClean="0"/>
              <a:t>orreo</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s-MX" dirty="0" smtClean="0"/>
              <a:t>En mis clases hemos estudiado la arquitectura de Frank Lloyd Wright y sería un sueño realizado poder ver sus creaciones en persona.</a:t>
            </a:r>
          </a:p>
          <a:p>
            <a:pPr marL="0" indent="0">
              <a:buNone/>
            </a:pPr>
            <a:r>
              <a:rPr lang="es-MX" dirty="0" smtClean="0"/>
              <a:t>Mis profesores exigieron mucho de los alumnos y había mucho rigor en las clases.  Asimismo, se nos requirió hacer mucha investigación por nuestra cuenta. En las clases de inglés, sólo se hablaba inglés.  Por tanto, hablo con facilidad y podría hacerme entender fácilmente en los Estados Unidos.</a:t>
            </a:r>
            <a:endParaRPr lang="es-MX" dirty="0"/>
          </a:p>
        </p:txBody>
      </p:sp>
      <p:sp>
        <p:nvSpPr>
          <p:cNvPr id="4" name="TextBox 3"/>
          <p:cNvSpPr txBox="1"/>
          <p:nvPr/>
        </p:nvSpPr>
        <p:spPr>
          <a:xfrm>
            <a:off x="8305800" y="4038600"/>
            <a:ext cx="426319" cy="461665"/>
          </a:xfrm>
          <a:prstGeom prst="rect">
            <a:avLst/>
          </a:prstGeom>
          <a:noFill/>
          <a:ln>
            <a:solidFill>
              <a:srgbClr val="60299E"/>
            </a:solidFill>
          </a:ln>
        </p:spPr>
        <p:txBody>
          <a:bodyPr wrap="none" rtlCol="0">
            <a:spAutoFit/>
          </a:bodyPr>
          <a:lstStyle/>
          <a:p>
            <a:r>
              <a:rPr lang="en-US" sz="2400" dirty="0" smtClean="0">
                <a:solidFill>
                  <a:srgbClr val="60299E"/>
                </a:solidFill>
              </a:rPr>
              <a:t>4.</a:t>
            </a:r>
            <a:endParaRPr lang="en-US" sz="2400" dirty="0">
              <a:solidFill>
                <a:srgbClr val="60299E"/>
              </a:solidFill>
            </a:endParaRPr>
          </a:p>
        </p:txBody>
      </p:sp>
      <p:cxnSp>
        <p:nvCxnSpPr>
          <p:cNvPr id="5" name="Straight Arrow Connector 4"/>
          <p:cNvCxnSpPr>
            <a:stCxn id="4" idx="1"/>
          </p:cNvCxnSpPr>
          <p:nvPr/>
        </p:nvCxnSpPr>
        <p:spPr>
          <a:xfrm flipH="1" flipV="1">
            <a:off x="7620000" y="4191001"/>
            <a:ext cx="685800" cy="784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10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Instrucciones</a:t>
            </a:r>
            <a:endParaRPr lang="es-MX" dirty="0"/>
          </a:p>
        </p:txBody>
      </p:sp>
      <p:sp>
        <p:nvSpPr>
          <p:cNvPr id="3" name="Content Placeholder 2"/>
          <p:cNvSpPr>
            <a:spLocks noGrp="1"/>
          </p:cNvSpPr>
          <p:nvPr>
            <p:ph idx="1"/>
          </p:nvPr>
        </p:nvSpPr>
        <p:spPr/>
        <p:txBody>
          <a:bodyPr/>
          <a:lstStyle/>
          <a:p>
            <a:r>
              <a:rPr lang="en-US" dirty="0" smtClean="0"/>
              <a:t>El </a:t>
            </a:r>
            <a:r>
              <a:rPr lang="es-MX" dirty="0" smtClean="0"/>
              <a:t>estudiante</a:t>
            </a:r>
            <a:r>
              <a:rPr lang="en-US" dirty="0" smtClean="0"/>
              <a:t> </a:t>
            </a:r>
            <a:r>
              <a:rPr lang="es-MX" dirty="0" smtClean="0"/>
              <a:t>dispondrá de 15 minutos para leer el mensaje y escribir la respuesta</a:t>
            </a:r>
          </a:p>
          <a:p>
            <a:endParaRPr lang="es-MX" dirty="0" smtClean="0"/>
          </a:p>
          <a:p>
            <a:r>
              <a:rPr lang="es-MX" dirty="0"/>
              <a:t>S</a:t>
            </a:r>
            <a:r>
              <a:rPr lang="es-MX" dirty="0" smtClean="0"/>
              <a:t>e recomienda que escriban de 125-150 palabras.</a:t>
            </a:r>
          </a:p>
          <a:p>
            <a:pPr marL="514350" indent="-514350">
              <a:buAutoNum type="arabicPeriod"/>
            </a:pPr>
            <a:endParaRPr lang="es-MX"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a:t>
            </a:r>
            <a:r>
              <a:rPr lang="en-US" dirty="0" err="1"/>
              <a:t>e</a:t>
            </a:r>
            <a:r>
              <a:rPr lang="en-US" dirty="0" err="1" smtClean="0"/>
              <a:t>jemplo</a:t>
            </a:r>
            <a:r>
              <a:rPr lang="en-US" dirty="0" smtClean="0"/>
              <a:t> de un </a:t>
            </a:r>
            <a:r>
              <a:rPr lang="en-US" dirty="0" err="1"/>
              <a:t>c</a:t>
            </a:r>
            <a:r>
              <a:rPr lang="en-US" dirty="0" err="1" smtClean="0"/>
              <a:t>orreo</a:t>
            </a:r>
            <a:endParaRPr lang="en-US" dirty="0"/>
          </a:p>
        </p:txBody>
      </p:sp>
      <p:sp>
        <p:nvSpPr>
          <p:cNvPr id="3" name="Content Placeholder 2"/>
          <p:cNvSpPr>
            <a:spLocks noGrp="1"/>
          </p:cNvSpPr>
          <p:nvPr>
            <p:ph idx="1"/>
          </p:nvPr>
        </p:nvSpPr>
        <p:spPr/>
        <p:txBody>
          <a:bodyPr>
            <a:normAutofit/>
          </a:bodyPr>
          <a:lstStyle/>
          <a:p>
            <a:pPr marL="0" indent="0">
              <a:buNone/>
            </a:pPr>
            <a:r>
              <a:rPr lang="es-MX" dirty="0" smtClean="0"/>
              <a:t>Al regresar a Bolivia, traería conmigo un conocimiento profundo de la arquitectura de otro país y podría usar esa información para diseñar mejores edificios para mi comunidad.  </a:t>
            </a:r>
            <a:r>
              <a:rPr lang="es-MX" dirty="0"/>
              <a:t>L</a:t>
            </a:r>
            <a:r>
              <a:rPr lang="es-MX" dirty="0" smtClean="0"/>
              <a:t>o que pienso proveer son más bien ideas únicas.</a:t>
            </a:r>
            <a:r>
              <a:rPr lang="es-MX" dirty="0"/>
              <a:t> </a:t>
            </a:r>
            <a:r>
              <a:rPr lang="es-MX" dirty="0" smtClean="0"/>
              <a:t> Estoy ansiosa por compartir el conocimiento que adquiriría  en otro país y pienso quedarme en Bolivia por mucho tiempo porque mi familia vive aquí.</a:t>
            </a:r>
          </a:p>
          <a:p>
            <a:pPr marL="0" indent="0">
              <a:buNone/>
            </a:pPr>
            <a:endParaRPr lang="es-MX" dirty="0" smtClean="0"/>
          </a:p>
          <a:p>
            <a:pPr marL="0" indent="0">
              <a:buNone/>
            </a:pPr>
            <a:endParaRPr lang="es-MX" dirty="0" smtClean="0"/>
          </a:p>
        </p:txBody>
      </p:sp>
      <p:sp>
        <p:nvSpPr>
          <p:cNvPr id="4" name="TextBox 3"/>
          <p:cNvSpPr txBox="1"/>
          <p:nvPr/>
        </p:nvSpPr>
        <p:spPr>
          <a:xfrm>
            <a:off x="7696200" y="1752600"/>
            <a:ext cx="432029" cy="461665"/>
          </a:xfrm>
          <a:prstGeom prst="rect">
            <a:avLst/>
          </a:prstGeom>
          <a:noFill/>
          <a:ln>
            <a:solidFill>
              <a:srgbClr val="60299E"/>
            </a:solidFill>
          </a:ln>
        </p:spPr>
        <p:txBody>
          <a:bodyPr wrap="none" rtlCol="0">
            <a:spAutoFit/>
          </a:bodyPr>
          <a:lstStyle/>
          <a:p>
            <a:r>
              <a:rPr lang="en-US" sz="2400" dirty="0" smtClean="0">
                <a:solidFill>
                  <a:srgbClr val="60299E"/>
                </a:solidFill>
              </a:rPr>
              <a:t>6.</a:t>
            </a:r>
            <a:endParaRPr lang="en-US" sz="2400" dirty="0">
              <a:solidFill>
                <a:srgbClr val="60299E"/>
              </a:solidFill>
            </a:endParaRPr>
          </a:p>
        </p:txBody>
      </p:sp>
      <p:cxnSp>
        <p:nvCxnSpPr>
          <p:cNvPr id="6" name="Straight Arrow Connector 5"/>
          <p:cNvCxnSpPr>
            <a:stCxn id="4" idx="1"/>
          </p:cNvCxnSpPr>
          <p:nvPr/>
        </p:nvCxnSpPr>
        <p:spPr>
          <a:xfrm flipH="1">
            <a:off x="7086600" y="1983433"/>
            <a:ext cx="609600" cy="3025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886200" y="5486400"/>
            <a:ext cx="413394" cy="461665"/>
          </a:xfrm>
          <a:prstGeom prst="rect">
            <a:avLst/>
          </a:prstGeom>
          <a:noFill/>
          <a:ln>
            <a:solidFill>
              <a:srgbClr val="60299E"/>
            </a:solidFill>
          </a:ln>
        </p:spPr>
        <p:txBody>
          <a:bodyPr wrap="none" rtlCol="0">
            <a:spAutoFit/>
          </a:bodyPr>
          <a:lstStyle/>
          <a:p>
            <a:r>
              <a:rPr lang="en-US" sz="2400" dirty="0">
                <a:solidFill>
                  <a:srgbClr val="60299E"/>
                </a:solidFill>
              </a:rPr>
              <a:t>5</a:t>
            </a:r>
            <a:r>
              <a:rPr lang="en-US" sz="2400" dirty="0" smtClean="0">
                <a:solidFill>
                  <a:srgbClr val="60299E"/>
                </a:solidFill>
              </a:rPr>
              <a:t>.</a:t>
            </a:r>
            <a:endParaRPr lang="en-US" sz="2400" dirty="0">
              <a:solidFill>
                <a:srgbClr val="60299E"/>
              </a:solidFill>
            </a:endParaRPr>
          </a:p>
        </p:txBody>
      </p:sp>
      <p:cxnSp>
        <p:nvCxnSpPr>
          <p:cNvPr id="9" name="Straight Arrow Connector 8"/>
          <p:cNvCxnSpPr/>
          <p:nvPr/>
        </p:nvCxnSpPr>
        <p:spPr>
          <a:xfrm flipH="1" flipV="1">
            <a:off x="3352800" y="5257800"/>
            <a:ext cx="53340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4740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a:t>
            </a:r>
            <a:r>
              <a:rPr lang="en-US" dirty="0" err="1"/>
              <a:t>e</a:t>
            </a:r>
            <a:r>
              <a:rPr lang="en-US" dirty="0" err="1" smtClean="0"/>
              <a:t>jemplo</a:t>
            </a:r>
            <a:r>
              <a:rPr lang="en-US" dirty="0" smtClean="0"/>
              <a:t> de un </a:t>
            </a:r>
            <a:r>
              <a:rPr lang="en-US" dirty="0" err="1"/>
              <a:t>c</a:t>
            </a:r>
            <a:r>
              <a:rPr lang="en-US" dirty="0" err="1" smtClean="0"/>
              <a:t>orreo</a:t>
            </a:r>
            <a:endParaRPr lang="en-US" dirty="0"/>
          </a:p>
        </p:txBody>
      </p:sp>
      <p:sp>
        <p:nvSpPr>
          <p:cNvPr id="3" name="Content Placeholder 2"/>
          <p:cNvSpPr>
            <a:spLocks noGrp="1"/>
          </p:cNvSpPr>
          <p:nvPr>
            <p:ph idx="1"/>
          </p:nvPr>
        </p:nvSpPr>
        <p:spPr/>
        <p:txBody>
          <a:bodyPr>
            <a:normAutofit/>
          </a:bodyPr>
          <a:lstStyle/>
          <a:p>
            <a:r>
              <a:rPr lang="en-US" dirty="0" smtClean="0"/>
              <a:t>Me </a:t>
            </a:r>
            <a:r>
              <a:rPr lang="en-US" dirty="0" err="1" smtClean="0"/>
              <a:t>gustaría</a:t>
            </a:r>
            <a:r>
              <a:rPr lang="en-US" dirty="0" smtClean="0"/>
              <a:t> </a:t>
            </a:r>
            <a:r>
              <a:rPr lang="en-US" dirty="0" err="1" smtClean="0"/>
              <a:t>más</a:t>
            </a:r>
            <a:r>
              <a:rPr lang="en-US" dirty="0" smtClean="0"/>
              <a:t> </a:t>
            </a:r>
            <a:r>
              <a:rPr lang="en-US" dirty="0" err="1" smtClean="0"/>
              <a:t>información</a:t>
            </a:r>
            <a:r>
              <a:rPr lang="en-US" dirty="0" smtClean="0"/>
              <a:t> </a:t>
            </a:r>
            <a:r>
              <a:rPr lang="en-US" dirty="0" err="1" smtClean="0"/>
              <a:t>respecto</a:t>
            </a:r>
            <a:r>
              <a:rPr lang="en-US" dirty="0" smtClean="0"/>
              <a:t> a mi </a:t>
            </a:r>
            <a:r>
              <a:rPr lang="en-US" dirty="0" err="1" smtClean="0"/>
              <a:t>aplicación</a:t>
            </a:r>
            <a:r>
              <a:rPr lang="en-US" dirty="0"/>
              <a:t>.</a:t>
            </a:r>
            <a:r>
              <a:rPr lang="en-US" dirty="0" smtClean="0"/>
              <a:t>  ¿Me </a:t>
            </a:r>
            <a:r>
              <a:rPr lang="en-US" dirty="0" err="1" smtClean="0"/>
              <a:t>hace</a:t>
            </a:r>
            <a:r>
              <a:rPr lang="en-US" dirty="0" smtClean="0"/>
              <a:t> </a:t>
            </a:r>
            <a:r>
              <a:rPr lang="en-US" dirty="0" err="1" smtClean="0"/>
              <a:t>Ud</a:t>
            </a:r>
            <a:r>
              <a:rPr lang="en-US" dirty="0" smtClean="0"/>
              <a:t>. el favor de </a:t>
            </a:r>
            <a:r>
              <a:rPr lang="en-US" dirty="0" err="1" smtClean="0"/>
              <a:t>decirme</a:t>
            </a:r>
            <a:r>
              <a:rPr lang="en-US" dirty="0" smtClean="0"/>
              <a:t> </a:t>
            </a:r>
            <a:r>
              <a:rPr lang="en-US" dirty="0" err="1" smtClean="0"/>
              <a:t>cuál</a:t>
            </a:r>
            <a:r>
              <a:rPr lang="en-US" dirty="0" smtClean="0"/>
              <a:t> </a:t>
            </a:r>
            <a:r>
              <a:rPr lang="en-US" dirty="0" err="1" smtClean="0"/>
              <a:t>es</a:t>
            </a:r>
            <a:r>
              <a:rPr lang="en-US" dirty="0" smtClean="0"/>
              <a:t> </a:t>
            </a:r>
            <a:r>
              <a:rPr lang="en-US" dirty="0"/>
              <a:t>la </a:t>
            </a:r>
            <a:r>
              <a:rPr lang="en-US" dirty="0" err="1"/>
              <a:t>fecha</a:t>
            </a:r>
            <a:r>
              <a:rPr lang="en-US" dirty="0"/>
              <a:t> </a:t>
            </a:r>
            <a:r>
              <a:rPr lang="en-US" dirty="0" err="1"/>
              <a:t>límite</a:t>
            </a:r>
            <a:r>
              <a:rPr lang="en-US" dirty="0"/>
              <a:t> </a:t>
            </a:r>
            <a:r>
              <a:rPr lang="en-US" dirty="0" err="1"/>
              <a:t>para</a:t>
            </a:r>
            <a:r>
              <a:rPr lang="en-US" dirty="0"/>
              <a:t> </a:t>
            </a:r>
            <a:r>
              <a:rPr lang="en-US" dirty="0" err="1" smtClean="0"/>
              <a:t>entregarla</a:t>
            </a:r>
            <a:r>
              <a:rPr lang="en-US" dirty="0" smtClean="0"/>
              <a:t>?</a:t>
            </a:r>
          </a:p>
          <a:p>
            <a:r>
              <a:rPr lang="en-US" dirty="0" smtClean="0"/>
              <a:t> </a:t>
            </a:r>
            <a:r>
              <a:rPr lang="en-US" dirty="0" err="1" smtClean="0"/>
              <a:t>También</a:t>
            </a:r>
            <a:r>
              <a:rPr lang="en-US" dirty="0" smtClean="0"/>
              <a:t>, dos de </a:t>
            </a:r>
            <a:r>
              <a:rPr lang="en-US" dirty="0" err="1" smtClean="0"/>
              <a:t>mis</a:t>
            </a:r>
            <a:r>
              <a:rPr lang="en-US" dirty="0" smtClean="0"/>
              <a:t> </a:t>
            </a:r>
            <a:r>
              <a:rPr lang="en-US" dirty="0" err="1" smtClean="0"/>
              <a:t>profesores</a:t>
            </a:r>
            <a:r>
              <a:rPr lang="en-US" dirty="0" smtClean="0"/>
              <a:t> me </a:t>
            </a:r>
            <a:r>
              <a:rPr lang="en-US" dirty="0" err="1" smtClean="0"/>
              <a:t>han</a:t>
            </a:r>
            <a:r>
              <a:rPr lang="en-US" dirty="0" smtClean="0"/>
              <a:t> </a:t>
            </a:r>
            <a:r>
              <a:rPr lang="en-US" dirty="0" err="1" smtClean="0"/>
              <a:t>escrito</a:t>
            </a:r>
            <a:r>
              <a:rPr lang="en-US" dirty="0" smtClean="0"/>
              <a:t> </a:t>
            </a:r>
            <a:r>
              <a:rPr lang="en-US" dirty="0" err="1" smtClean="0"/>
              <a:t>cartas</a:t>
            </a:r>
            <a:r>
              <a:rPr lang="en-US" dirty="0" smtClean="0"/>
              <a:t> de </a:t>
            </a:r>
            <a:r>
              <a:rPr lang="en-US" dirty="0" err="1" smtClean="0"/>
              <a:t>recomendación</a:t>
            </a:r>
            <a:r>
              <a:rPr lang="en-US" dirty="0" smtClean="0"/>
              <a:t> y </a:t>
            </a:r>
            <a:r>
              <a:rPr lang="en-US" dirty="0" err="1" smtClean="0"/>
              <a:t>quisiera</a:t>
            </a:r>
            <a:r>
              <a:rPr lang="en-US" dirty="0" smtClean="0"/>
              <a:t> saber </a:t>
            </a:r>
            <a:r>
              <a:rPr lang="en-US" dirty="0" err="1" smtClean="0"/>
              <a:t>si</a:t>
            </a:r>
            <a:r>
              <a:rPr lang="en-US" dirty="0" smtClean="0"/>
              <a:t> </a:t>
            </a:r>
            <a:r>
              <a:rPr lang="en-US" dirty="0" err="1" smtClean="0"/>
              <a:t>las</a:t>
            </a:r>
            <a:r>
              <a:rPr lang="en-US" dirty="0" smtClean="0"/>
              <a:t> </a:t>
            </a:r>
            <a:r>
              <a:rPr lang="en-US" dirty="0" err="1" smtClean="0"/>
              <a:t>puedo</a:t>
            </a:r>
            <a:r>
              <a:rPr lang="en-US" dirty="0" smtClean="0"/>
              <a:t> </a:t>
            </a:r>
            <a:r>
              <a:rPr lang="en-US" dirty="0" err="1" smtClean="0"/>
              <a:t>enviar</a:t>
            </a:r>
            <a:r>
              <a:rPr lang="en-US" dirty="0" smtClean="0"/>
              <a:t>.</a:t>
            </a:r>
            <a:endParaRPr lang="en-US" dirty="0"/>
          </a:p>
          <a:p>
            <a:pPr marL="0" indent="0">
              <a:buNone/>
            </a:pPr>
            <a:endParaRPr lang="en-US" dirty="0"/>
          </a:p>
        </p:txBody>
      </p:sp>
      <p:sp>
        <p:nvSpPr>
          <p:cNvPr id="4" name="TextBox 3"/>
          <p:cNvSpPr txBox="1"/>
          <p:nvPr/>
        </p:nvSpPr>
        <p:spPr>
          <a:xfrm>
            <a:off x="4343400" y="5715000"/>
            <a:ext cx="2282108" cy="369332"/>
          </a:xfrm>
          <a:prstGeom prst="rect">
            <a:avLst/>
          </a:prstGeom>
          <a:solidFill>
            <a:srgbClr val="8B7ED4"/>
          </a:solidFill>
          <a:ln>
            <a:solidFill>
              <a:srgbClr val="60299E"/>
            </a:solidFill>
          </a:ln>
        </p:spPr>
        <p:txBody>
          <a:bodyPr wrap="none" rtlCol="0">
            <a:spAutoFit/>
          </a:bodyPr>
          <a:lstStyle/>
          <a:p>
            <a:r>
              <a:rPr lang="en-US" dirty="0" err="1" smtClean="0">
                <a:solidFill>
                  <a:schemeClr val="bg1"/>
                </a:solidFill>
              </a:rPr>
              <a:t>Pide</a:t>
            </a:r>
            <a:r>
              <a:rPr lang="en-US" dirty="0" smtClean="0">
                <a:solidFill>
                  <a:schemeClr val="bg1"/>
                </a:solidFill>
              </a:rPr>
              <a:t> </a:t>
            </a:r>
            <a:r>
              <a:rPr lang="en-US" dirty="0" err="1" smtClean="0">
                <a:solidFill>
                  <a:schemeClr val="bg1"/>
                </a:solidFill>
              </a:rPr>
              <a:t>más</a:t>
            </a:r>
            <a:r>
              <a:rPr lang="en-US" dirty="0" smtClean="0">
                <a:solidFill>
                  <a:schemeClr val="bg1"/>
                </a:solidFill>
              </a:rPr>
              <a:t> </a:t>
            </a:r>
            <a:r>
              <a:rPr lang="en-US" dirty="0" err="1" smtClean="0">
                <a:solidFill>
                  <a:schemeClr val="bg1"/>
                </a:solidFill>
              </a:rPr>
              <a:t>información</a:t>
            </a:r>
            <a:endParaRPr lang="en-US" dirty="0">
              <a:solidFill>
                <a:schemeClr val="bg1"/>
              </a:solidFill>
            </a:endParaRPr>
          </a:p>
        </p:txBody>
      </p:sp>
      <p:cxnSp>
        <p:nvCxnSpPr>
          <p:cNvPr id="6" name="Straight Arrow Connector 5"/>
          <p:cNvCxnSpPr/>
          <p:nvPr/>
        </p:nvCxnSpPr>
        <p:spPr>
          <a:xfrm flipH="1" flipV="1">
            <a:off x="4800600" y="4953000"/>
            <a:ext cx="381000" cy="762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49951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a:t>
            </a:r>
            <a:r>
              <a:rPr lang="en-US" dirty="0" err="1"/>
              <a:t>e</a:t>
            </a:r>
            <a:r>
              <a:rPr lang="en-US" dirty="0" err="1" smtClean="0"/>
              <a:t>jemplo</a:t>
            </a:r>
            <a:r>
              <a:rPr lang="en-US" dirty="0" smtClean="0"/>
              <a:t> de un </a:t>
            </a:r>
            <a:r>
              <a:rPr lang="en-US" dirty="0" err="1"/>
              <a:t>c</a:t>
            </a:r>
            <a:r>
              <a:rPr lang="en-US" dirty="0" err="1" smtClean="0"/>
              <a:t>orreo</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s-MX" dirty="0" smtClean="0"/>
              <a:t>Creo que merezco esta beca por el esfuerzo que ejercí en mis estudios al igual que mi participación en la comunidad.  He encabezado un comité que recolecta y distribuye alimentos a los pobres. Siempre busco oportunidades de ayudar a los menos afortunados. </a:t>
            </a:r>
            <a:r>
              <a:rPr lang="es-MX" dirty="0"/>
              <a:t>Además, toco dos instrumentos musicales y canto en el coro de mi iglesia. </a:t>
            </a:r>
            <a:endParaRPr lang="es-MX" dirty="0" smtClean="0"/>
          </a:p>
          <a:p>
            <a:pPr marL="0" indent="0">
              <a:buNone/>
            </a:pPr>
            <a:r>
              <a:rPr lang="es-MX" dirty="0" smtClean="0"/>
              <a:t>Me emociona que Ud. me haya contestado el correo electrónico.  Sería un honor ser aceptada en este programa.  Espero su respuesta ansiosamente.</a:t>
            </a:r>
          </a:p>
          <a:p>
            <a:pPr marL="0" indent="0">
              <a:buNone/>
            </a:pPr>
            <a:endParaRPr lang="es-MX" dirty="0" smtClean="0"/>
          </a:p>
          <a:p>
            <a:pPr marL="0" indent="0">
              <a:buNone/>
            </a:pPr>
            <a:endParaRPr lang="es-MX" dirty="0" smtClean="0"/>
          </a:p>
        </p:txBody>
      </p:sp>
      <p:sp>
        <p:nvSpPr>
          <p:cNvPr id="4" name="TextBox 3"/>
          <p:cNvSpPr txBox="1"/>
          <p:nvPr/>
        </p:nvSpPr>
        <p:spPr>
          <a:xfrm>
            <a:off x="304800" y="914400"/>
            <a:ext cx="407684" cy="461665"/>
          </a:xfrm>
          <a:prstGeom prst="rect">
            <a:avLst/>
          </a:prstGeom>
          <a:solidFill>
            <a:srgbClr val="FFFFFF"/>
          </a:solidFill>
          <a:ln>
            <a:solidFill>
              <a:srgbClr val="60299E"/>
            </a:solidFill>
          </a:ln>
        </p:spPr>
        <p:txBody>
          <a:bodyPr wrap="none" rtlCol="0">
            <a:spAutoFit/>
          </a:bodyPr>
          <a:lstStyle/>
          <a:p>
            <a:r>
              <a:rPr lang="en-US" sz="2400" dirty="0" smtClean="0">
                <a:solidFill>
                  <a:srgbClr val="000090"/>
                </a:solidFill>
              </a:rPr>
              <a:t>7.</a:t>
            </a:r>
            <a:endParaRPr lang="en-US" sz="2400" dirty="0">
              <a:solidFill>
                <a:srgbClr val="000090"/>
              </a:solidFill>
            </a:endParaRPr>
          </a:p>
        </p:txBody>
      </p:sp>
      <p:cxnSp>
        <p:nvCxnSpPr>
          <p:cNvPr id="6" name="Straight Arrow Connector 5"/>
          <p:cNvCxnSpPr>
            <a:stCxn id="4" idx="2"/>
          </p:cNvCxnSpPr>
          <p:nvPr/>
        </p:nvCxnSpPr>
        <p:spPr>
          <a:xfrm>
            <a:off x="508642" y="1376065"/>
            <a:ext cx="405758" cy="376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4721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a:t>
            </a:r>
            <a:r>
              <a:rPr lang="en-US" dirty="0" err="1"/>
              <a:t>e</a:t>
            </a:r>
            <a:r>
              <a:rPr lang="en-US" dirty="0" err="1" smtClean="0"/>
              <a:t>jemplo</a:t>
            </a:r>
            <a:r>
              <a:rPr lang="en-US" dirty="0" smtClean="0"/>
              <a:t> de un </a:t>
            </a:r>
            <a:r>
              <a:rPr lang="en-US" dirty="0" err="1"/>
              <a:t>c</a:t>
            </a:r>
            <a:r>
              <a:rPr lang="en-US" dirty="0" err="1" smtClean="0"/>
              <a:t>orreo</a:t>
            </a:r>
            <a:endParaRPr lang="en-US" dirty="0"/>
          </a:p>
        </p:txBody>
      </p:sp>
      <p:sp>
        <p:nvSpPr>
          <p:cNvPr id="3" name="Content Placeholder 2"/>
          <p:cNvSpPr>
            <a:spLocks noGrp="1"/>
          </p:cNvSpPr>
          <p:nvPr>
            <p:ph idx="1"/>
          </p:nvPr>
        </p:nvSpPr>
        <p:spPr/>
        <p:txBody>
          <a:bodyPr>
            <a:normAutofit/>
          </a:bodyPr>
          <a:lstStyle/>
          <a:p>
            <a:pPr marL="0" indent="0">
              <a:buNone/>
            </a:pPr>
            <a:r>
              <a:rPr lang="es-MX" smtClean="0"/>
              <a:t>Cordialmente,</a:t>
            </a:r>
          </a:p>
          <a:p>
            <a:pPr marL="0" indent="0">
              <a:buNone/>
            </a:pPr>
            <a:r>
              <a:rPr lang="es-MX" smtClean="0"/>
              <a:t> </a:t>
            </a:r>
            <a:endParaRPr lang="es-MX" dirty="0" smtClean="0"/>
          </a:p>
          <a:p>
            <a:pPr marL="0" indent="0">
              <a:buNone/>
            </a:pPr>
            <a:r>
              <a:rPr lang="es-MX" dirty="0" smtClean="0"/>
              <a:t>Angie Torre</a:t>
            </a:r>
          </a:p>
          <a:p>
            <a:pPr marL="0" indent="0">
              <a:buNone/>
            </a:pPr>
            <a:r>
              <a:rPr lang="es-MX" dirty="0" smtClean="0"/>
              <a:t>Estudiante de Nuestra Señora de la Paz</a:t>
            </a:r>
            <a:endParaRPr lang="es-MX" dirty="0"/>
          </a:p>
        </p:txBody>
      </p:sp>
      <p:sp>
        <p:nvSpPr>
          <p:cNvPr id="4" name="TextBox 3"/>
          <p:cNvSpPr txBox="1"/>
          <p:nvPr/>
        </p:nvSpPr>
        <p:spPr>
          <a:xfrm>
            <a:off x="4572000" y="1752600"/>
            <a:ext cx="2532063" cy="400110"/>
          </a:xfrm>
          <a:prstGeom prst="rect">
            <a:avLst/>
          </a:prstGeom>
          <a:solidFill>
            <a:srgbClr val="8B7ED4"/>
          </a:solidFill>
          <a:ln>
            <a:solidFill>
              <a:srgbClr val="60299E"/>
            </a:solidFill>
          </a:ln>
        </p:spPr>
        <p:txBody>
          <a:bodyPr wrap="none" rtlCol="0">
            <a:spAutoFit/>
          </a:bodyPr>
          <a:lstStyle/>
          <a:p>
            <a:r>
              <a:rPr lang="en-US" sz="2000" dirty="0" err="1">
                <a:solidFill>
                  <a:schemeClr val="bg1"/>
                </a:solidFill>
              </a:rPr>
              <a:t>u</a:t>
            </a:r>
            <a:r>
              <a:rPr lang="en-US" sz="2000" dirty="0" err="1" smtClean="0">
                <a:solidFill>
                  <a:schemeClr val="bg1"/>
                </a:solidFill>
              </a:rPr>
              <a:t>na</a:t>
            </a:r>
            <a:r>
              <a:rPr lang="en-US" sz="2000" dirty="0" smtClean="0">
                <a:solidFill>
                  <a:schemeClr val="bg1"/>
                </a:solidFill>
              </a:rPr>
              <a:t> </a:t>
            </a:r>
            <a:r>
              <a:rPr lang="en-US" sz="2000" dirty="0" err="1" smtClean="0">
                <a:solidFill>
                  <a:schemeClr val="bg1"/>
                </a:solidFill>
              </a:rPr>
              <a:t>despedida</a:t>
            </a:r>
            <a:r>
              <a:rPr lang="en-US" sz="2000" dirty="0" smtClean="0">
                <a:solidFill>
                  <a:schemeClr val="bg1"/>
                </a:solidFill>
              </a:rPr>
              <a:t> formal</a:t>
            </a:r>
            <a:endParaRPr lang="en-US" sz="2000" dirty="0">
              <a:solidFill>
                <a:schemeClr val="bg1"/>
              </a:solidFill>
            </a:endParaRPr>
          </a:p>
        </p:txBody>
      </p:sp>
      <p:cxnSp>
        <p:nvCxnSpPr>
          <p:cNvPr id="6" name="Straight Arrow Connector 5"/>
          <p:cNvCxnSpPr/>
          <p:nvPr/>
        </p:nvCxnSpPr>
        <p:spPr>
          <a:xfrm flipH="1">
            <a:off x="3352800" y="1905000"/>
            <a:ext cx="12192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2870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 </a:t>
            </a:r>
            <a:r>
              <a:rPr lang="en-US" dirty="0" err="1" smtClean="0"/>
              <a:t>Requiere</a:t>
            </a:r>
            <a:endParaRPr lang="es-MX"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El </a:t>
            </a:r>
            <a:r>
              <a:rPr lang="en-US" dirty="0" err="1" smtClean="0"/>
              <a:t>uso</a:t>
            </a:r>
            <a:r>
              <a:rPr lang="en-US" dirty="0" smtClean="0"/>
              <a:t> de un </a:t>
            </a:r>
            <a:r>
              <a:rPr lang="en-US" dirty="0" err="1" smtClean="0"/>
              <a:t>registro</a:t>
            </a:r>
            <a:r>
              <a:rPr lang="en-US" dirty="0" smtClean="0"/>
              <a:t> formal (</a:t>
            </a:r>
            <a:r>
              <a:rPr lang="en-US" dirty="0" err="1" smtClean="0"/>
              <a:t>Usen</a:t>
            </a:r>
            <a:r>
              <a:rPr lang="en-US" dirty="0" smtClean="0"/>
              <a:t> “</a:t>
            </a:r>
            <a:r>
              <a:rPr lang="en-US" dirty="0" err="1" smtClean="0"/>
              <a:t>Usted</a:t>
            </a:r>
            <a:r>
              <a:rPr lang="en-US" dirty="0" smtClean="0"/>
              <a:t>, </a:t>
            </a:r>
            <a:r>
              <a:rPr lang="en-US" dirty="0" err="1" smtClean="0"/>
              <a:t>su</a:t>
            </a:r>
            <a:r>
              <a:rPr lang="en-US" dirty="0" smtClean="0"/>
              <a:t>, le, lo, la”.  No </a:t>
            </a:r>
            <a:r>
              <a:rPr lang="en-US" dirty="0" err="1" smtClean="0"/>
              <a:t>usen</a:t>
            </a:r>
            <a:r>
              <a:rPr lang="en-US" dirty="0" smtClean="0"/>
              <a:t> “</a:t>
            </a:r>
            <a:r>
              <a:rPr lang="en-US" dirty="0" err="1" smtClean="0"/>
              <a:t>tú</a:t>
            </a:r>
            <a:r>
              <a:rPr lang="en-US" dirty="0" smtClean="0"/>
              <a:t>, </a:t>
            </a:r>
            <a:r>
              <a:rPr lang="en-US" dirty="0" err="1" smtClean="0"/>
              <a:t>tu</a:t>
            </a:r>
            <a:r>
              <a:rPr lang="en-US" dirty="0" smtClean="0"/>
              <a:t>, </a:t>
            </a:r>
            <a:r>
              <a:rPr lang="en-US" dirty="0" err="1" smtClean="0"/>
              <a:t>te</a:t>
            </a:r>
            <a:r>
              <a:rPr lang="en-US" dirty="0" smtClean="0"/>
              <a:t>”)</a:t>
            </a:r>
          </a:p>
          <a:p>
            <a:pPr marL="514350" indent="-514350">
              <a:buFont typeface="+mj-lt"/>
              <a:buAutoNum type="arabicPeriod"/>
            </a:pPr>
            <a:r>
              <a:rPr lang="en-US" dirty="0" smtClean="0"/>
              <a:t>Un </a:t>
            </a:r>
            <a:r>
              <a:rPr lang="en-US" dirty="0" err="1" smtClean="0"/>
              <a:t>saludo</a:t>
            </a:r>
            <a:r>
              <a:rPr lang="en-US" dirty="0" smtClean="0"/>
              <a:t> </a:t>
            </a:r>
            <a:r>
              <a:rPr lang="en-US" dirty="0" err="1" smtClean="0"/>
              <a:t>apropriado</a:t>
            </a:r>
            <a:endParaRPr lang="en-US" dirty="0"/>
          </a:p>
          <a:p>
            <a:pPr marL="514350" indent="-514350">
              <a:buFont typeface="+mj-lt"/>
              <a:buAutoNum type="arabicPeriod"/>
            </a:pPr>
            <a:r>
              <a:rPr lang="en-US" dirty="0" err="1"/>
              <a:t>U</a:t>
            </a:r>
            <a:r>
              <a:rPr lang="en-US" dirty="0" err="1" smtClean="0"/>
              <a:t>na</a:t>
            </a:r>
            <a:r>
              <a:rPr lang="en-US" dirty="0" smtClean="0"/>
              <a:t> </a:t>
            </a:r>
            <a:r>
              <a:rPr lang="en-US" dirty="0" err="1" smtClean="0"/>
              <a:t>despedida</a:t>
            </a:r>
            <a:r>
              <a:rPr lang="en-US" dirty="0" smtClean="0"/>
              <a:t> (Con el </a:t>
            </a:r>
            <a:r>
              <a:rPr lang="en-US" dirty="0" err="1" smtClean="0"/>
              <a:t>nombre</a:t>
            </a:r>
            <a:r>
              <a:rPr lang="en-US" dirty="0" smtClean="0"/>
              <a:t> del </a:t>
            </a:r>
            <a:r>
              <a:rPr lang="en-US" dirty="0" err="1" smtClean="0"/>
              <a:t>estudiante</a:t>
            </a:r>
            <a:r>
              <a:rPr lang="en-US" dirty="0" smtClean="0"/>
              <a:t>)</a:t>
            </a:r>
          </a:p>
          <a:p>
            <a:pPr marL="514350" indent="-514350">
              <a:buFont typeface="+mj-lt"/>
              <a:buAutoNum type="arabicPeriod"/>
            </a:pPr>
            <a:r>
              <a:rPr lang="en-US" dirty="0" smtClean="0"/>
              <a:t>¡¡¡Responder a </a:t>
            </a:r>
            <a:r>
              <a:rPr lang="en-US" dirty="0" err="1" smtClean="0"/>
              <a:t>todas</a:t>
            </a:r>
            <a:r>
              <a:rPr lang="en-US" dirty="0" smtClean="0"/>
              <a:t> </a:t>
            </a:r>
            <a:r>
              <a:rPr lang="en-US" dirty="0" err="1" smtClean="0"/>
              <a:t>las</a:t>
            </a:r>
            <a:r>
              <a:rPr lang="en-US" dirty="0" smtClean="0"/>
              <a:t> </a:t>
            </a:r>
            <a:r>
              <a:rPr lang="en-US" dirty="0" err="1" smtClean="0"/>
              <a:t>preguntas</a:t>
            </a:r>
            <a:r>
              <a:rPr lang="en-US" dirty="0" smtClean="0"/>
              <a:t> y </a:t>
            </a:r>
            <a:r>
              <a:rPr lang="en-US" dirty="0" err="1" smtClean="0"/>
              <a:t>peticiones</a:t>
            </a:r>
            <a:r>
              <a:rPr lang="en-US" dirty="0" smtClean="0"/>
              <a:t> del </a:t>
            </a:r>
            <a:r>
              <a:rPr lang="en-US" dirty="0" err="1" smtClean="0"/>
              <a:t>mensaje</a:t>
            </a:r>
            <a:r>
              <a:rPr lang="en-US" dirty="0" smtClean="0"/>
              <a:t>!!!</a:t>
            </a:r>
          </a:p>
          <a:p>
            <a:pPr marL="514350" indent="-514350">
              <a:buFont typeface="+mj-lt"/>
              <a:buAutoNum type="arabicPeriod"/>
            </a:pPr>
            <a:r>
              <a:rPr lang="en-US" dirty="0" err="1" smtClean="0"/>
              <a:t>Pedir</a:t>
            </a:r>
            <a:r>
              <a:rPr lang="en-US" dirty="0" smtClean="0"/>
              <a:t> </a:t>
            </a:r>
            <a:r>
              <a:rPr lang="en-US" dirty="0" err="1" smtClean="0"/>
              <a:t>más</a:t>
            </a:r>
            <a:r>
              <a:rPr lang="en-US" dirty="0" smtClean="0"/>
              <a:t> </a:t>
            </a:r>
            <a:r>
              <a:rPr lang="en-US" dirty="0" err="1" smtClean="0"/>
              <a:t>información</a:t>
            </a:r>
            <a:r>
              <a:rPr lang="en-US" dirty="0" smtClean="0"/>
              <a:t>, </a:t>
            </a:r>
            <a:r>
              <a:rPr lang="en-US" dirty="0" err="1" smtClean="0"/>
              <a:t>más</a:t>
            </a:r>
            <a:r>
              <a:rPr lang="en-US" dirty="0" smtClean="0"/>
              <a:t> </a:t>
            </a:r>
            <a:r>
              <a:rPr lang="en-US" dirty="0" err="1" smtClean="0"/>
              <a:t>detalles</a:t>
            </a:r>
            <a:r>
              <a:rPr lang="en-US" dirty="0" smtClean="0"/>
              <a:t> </a:t>
            </a:r>
            <a:r>
              <a:rPr lang="en-US" dirty="0" err="1" smtClean="0"/>
              <a:t>sobre</a:t>
            </a:r>
            <a:r>
              <a:rPr lang="en-US" dirty="0" smtClean="0"/>
              <a:t> lo </a:t>
            </a:r>
            <a:r>
              <a:rPr lang="en-US" dirty="0" err="1" smtClean="0"/>
              <a:t>que</a:t>
            </a:r>
            <a:r>
              <a:rPr lang="en-US" dirty="0" smtClean="0"/>
              <a:t> se </a:t>
            </a:r>
            <a:r>
              <a:rPr lang="en-US" dirty="0" err="1" smtClean="0"/>
              <a:t>menciona</a:t>
            </a:r>
            <a:r>
              <a:rPr lang="en-US" dirty="0" smtClean="0"/>
              <a:t> en el </a:t>
            </a:r>
            <a:r>
              <a:rPr lang="en-US" dirty="0" err="1" smtClean="0"/>
              <a:t>mensaje</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Sugerencias</a:t>
            </a:r>
            <a:endParaRPr lang="es-MX" dirty="0"/>
          </a:p>
        </p:txBody>
      </p:sp>
      <p:sp>
        <p:nvSpPr>
          <p:cNvPr id="3" name="Content Placeholder 2"/>
          <p:cNvSpPr>
            <a:spLocks noGrp="1"/>
          </p:cNvSpPr>
          <p:nvPr>
            <p:ph idx="1"/>
          </p:nvPr>
        </p:nvSpPr>
        <p:spPr>
          <a:xfrm>
            <a:off x="838200" y="1981200"/>
            <a:ext cx="7570787" cy="4289611"/>
          </a:xfrm>
        </p:spPr>
        <p:txBody>
          <a:bodyPr>
            <a:normAutofit/>
          </a:bodyPr>
          <a:lstStyle/>
          <a:p>
            <a:pPr marL="514350" indent="-514350">
              <a:buFont typeface="+mj-lt"/>
              <a:buAutoNum type="arabicPeriod"/>
            </a:pPr>
            <a:r>
              <a:rPr lang="en-US" dirty="0" err="1" smtClean="0"/>
              <a:t>Memoricen</a:t>
            </a:r>
            <a:r>
              <a:rPr lang="en-US" dirty="0" smtClean="0"/>
              <a:t> </a:t>
            </a:r>
            <a:r>
              <a:rPr lang="en-US" dirty="0" err="1" smtClean="0"/>
              <a:t>algunos</a:t>
            </a:r>
            <a:r>
              <a:rPr lang="en-US" dirty="0" smtClean="0"/>
              <a:t> </a:t>
            </a:r>
            <a:r>
              <a:rPr lang="en-US" dirty="0" err="1" smtClean="0"/>
              <a:t>saludos</a:t>
            </a:r>
            <a:r>
              <a:rPr lang="en-US" dirty="0" smtClean="0"/>
              <a:t> y </a:t>
            </a:r>
            <a:r>
              <a:rPr lang="en-US" dirty="0" err="1" smtClean="0"/>
              <a:t>despedidas</a:t>
            </a:r>
            <a:r>
              <a:rPr lang="en-US" dirty="0" smtClean="0"/>
              <a:t> </a:t>
            </a:r>
            <a:r>
              <a:rPr lang="en-US" dirty="0" err="1" smtClean="0"/>
              <a:t>formales</a:t>
            </a:r>
            <a:r>
              <a:rPr lang="en-US" dirty="0" smtClean="0"/>
              <a:t>.</a:t>
            </a:r>
          </a:p>
          <a:p>
            <a:pPr marL="514350" indent="-514350">
              <a:buFont typeface="+mj-lt"/>
              <a:buAutoNum type="arabicPeriod"/>
            </a:pPr>
            <a:r>
              <a:rPr lang="en-US" dirty="0" err="1" smtClean="0"/>
              <a:t>Subrayen</a:t>
            </a:r>
            <a:r>
              <a:rPr lang="en-US" dirty="0" smtClean="0"/>
              <a:t> la </a:t>
            </a:r>
            <a:r>
              <a:rPr lang="en-US" dirty="0" err="1" smtClean="0"/>
              <a:t>información</a:t>
            </a:r>
            <a:r>
              <a:rPr lang="en-US" dirty="0" smtClean="0"/>
              <a:t> en la </a:t>
            </a:r>
            <a:r>
              <a:rPr lang="en-US" dirty="0" err="1" smtClean="0"/>
              <a:t>pregunta</a:t>
            </a:r>
            <a:r>
              <a:rPr lang="en-US" dirty="0" smtClean="0"/>
              <a:t> </a:t>
            </a:r>
            <a:r>
              <a:rPr lang="en-US" dirty="0" err="1" smtClean="0"/>
              <a:t>que</a:t>
            </a:r>
            <a:r>
              <a:rPr lang="en-US" dirty="0" smtClean="0"/>
              <a:t> se </a:t>
            </a:r>
            <a:r>
              <a:rPr lang="en-US" dirty="0" err="1" smtClean="0"/>
              <a:t>debe</a:t>
            </a:r>
            <a:r>
              <a:rPr lang="en-US" dirty="0" smtClean="0"/>
              <a:t> </a:t>
            </a:r>
            <a:r>
              <a:rPr lang="en-US" dirty="0" err="1" smtClean="0"/>
              <a:t>incluir</a:t>
            </a:r>
            <a:r>
              <a:rPr lang="en-US" dirty="0" smtClean="0"/>
              <a:t> en el </a:t>
            </a:r>
            <a:r>
              <a:rPr lang="en-US" dirty="0" err="1" smtClean="0"/>
              <a:t>correo</a:t>
            </a:r>
            <a:r>
              <a:rPr lang="en-US" dirty="0" smtClean="0"/>
              <a:t> </a:t>
            </a:r>
            <a:r>
              <a:rPr lang="en-US" dirty="0" err="1" smtClean="0"/>
              <a:t>electrónico</a:t>
            </a:r>
            <a:r>
              <a:rPr lang="en-US" dirty="0" smtClean="0"/>
              <a:t>.</a:t>
            </a:r>
          </a:p>
          <a:p>
            <a:pPr marL="514350" indent="-514350">
              <a:buFont typeface="+mj-lt"/>
              <a:buAutoNum type="arabicPeriod"/>
            </a:pPr>
            <a:r>
              <a:rPr lang="en-US" dirty="0" err="1" smtClean="0"/>
              <a:t>Subrayen</a:t>
            </a:r>
            <a:r>
              <a:rPr lang="en-US" dirty="0" smtClean="0"/>
              <a:t> la </a:t>
            </a:r>
            <a:r>
              <a:rPr lang="en-US" dirty="0" err="1" smtClean="0"/>
              <a:t>información</a:t>
            </a:r>
            <a:r>
              <a:rPr lang="en-US" dirty="0" smtClean="0"/>
              <a:t> de la </a:t>
            </a:r>
            <a:r>
              <a:rPr lang="en-US" dirty="0" err="1" smtClean="0"/>
              <a:t>carta</a:t>
            </a:r>
            <a:r>
              <a:rPr lang="en-US" dirty="0" smtClean="0"/>
              <a:t> </a:t>
            </a:r>
            <a:r>
              <a:rPr lang="en-US" dirty="0" err="1" smtClean="0"/>
              <a:t>que</a:t>
            </a:r>
            <a:r>
              <a:rPr lang="en-US" dirty="0" smtClean="0"/>
              <a:t> los </a:t>
            </a:r>
            <a:r>
              <a:rPr lang="en-US" dirty="0" err="1" smtClean="0"/>
              <a:t>ayude</a:t>
            </a:r>
            <a:r>
              <a:rPr lang="en-US" dirty="0" smtClean="0"/>
              <a:t> a </a:t>
            </a:r>
            <a:r>
              <a:rPr lang="en-US" dirty="0" err="1" smtClean="0"/>
              <a:t>recordar</a:t>
            </a:r>
            <a:r>
              <a:rPr lang="en-US" dirty="0" smtClean="0"/>
              <a:t> lo </a:t>
            </a:r>
            <a:r>
              <a:rPr lang="en-US" dirty="0" err="1" smtClean="0"/>
              <a:t>que</a:t>
            </a:r>
            <a:r>
              <a:rPr lang="en-US" dirty="0" smtClean="0"/>
              <a:t> </a:t>
            </a:r>
            <a:r>
              <a:rPr lang="en-US" dirty="0" err="1" smtClean="0"/>
              <a:t>han</a:t>
            </a:r>
            <a:r>
              <a:rPr lang="en-US" dirty="0" smtClean="0"/>
              <a:t> </a:t>
            </a:r>
            <a:r>
              <a:rPr lang="en-US" dirty="0" err="1" smtClean="0"/>
              <a:t>leído</a:t>
            </a:r>
            <a:r>
              <a:rPr 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Sugerencias</a:t>
            </a:r>
            <a:endParaRPr lang="es-MX" dirty="0"/>
          </a:p>
        </p:txBody>
      </p:sp>
      <p:sp>
        <p:nvSpPr>
          <p:cNvPr id="3" name="Content Placeholder 2"/>
          <p:cNvSpPr>
            <a:spLocks noGrp="1"/>
          </p:cNvSpPr>
          <p:nvPr>
            <p:ph idx="1"/>
          </p:nvPr>
        </p:nvSpPr>
        <p:spPr>
          <a:xfrm>
            <a:off x="762000" y="2057400"/>
            <a:ext cx="8077200" cy="4289611"/>
          </a:xfrm>
        </p:spPr>
        <p:txBody>
          <a:bodyPr>
            <a:normAutofit/>
          </a:bodyPr>
          <a:lstStyle/>
          <a:p>
            <a:pPr marL="514350" indent="-514350">
              <a:buFont typeface="+mj-lt"/>
              <a:buAutoNum type="arabicPeriod"/>
            </a:pPr>
            <a:r>
              <a:rPr lang="en-US" sz="3200" dirty="0" err="1"/>
              <a:t>Siempre</a:t>
            </a:r>
            <a:r>
              <a:rPr lang="en-US" sz="3200" dirty="0"/>
              <a:t> </a:t>
            </a:r>
            <a:r>
              <a:rPr lang="en-US" sz="3200" dirty="0" err="1"/>
              <a:t>revisen</a:t>
            </a:r>
            <a:r>
              <a:rPr lang="en-US" sz="3200" dirty="0"/>
              <a:t> la </a:t>
            </a:r>
            <a:r>
              <a:rPr lang="en-US" sz="3200" dirty="0" err="1"/>
              <a:t>gramática</a:t>
            </a:r>
            <a:r>
              <a:rPr lang="en-US" sz="3200" dirty="0"/>
              <a:t> y la </a:t>
            </a:r>
            <a:r>
              <a:rPr lang="en-US" sz="3200" dirty="0" err="1" smtClean="0"/>
              <a:t>ortografía</a:t>
            </a:r>
            <a:r>
              <a:rPr lang="en-US" sz="3200" dirty="0" smtClean="0"/>
              <a:t>.</a:t>
            </a:r>
          </a:p>
          <a:p>
            <a:pPr marL="514350" indent="-514350">
              <a:buFont typeface="+mj-lt"/>
              <a:buAutoNum type="arabicPeriod"/>
            </a:pPr>
            <a:endParaRPr lang="en-US" sz="3200" dirty="0" smtClean="0"/>
          </a:p>
          <a:p>
            <a:pPr marL="514350" indent="-514350">
              <a:buFont typeface="+mj-lt"/>
              <a:buAutoNum type="arabicPeriod"/>
            </a:pPr>
            <a:r>
              <a:rPr lang="en-US" sz="3200" dirty="0" err="1" smtClean="0"/>
              <a:t>Inventen</a:t>
            </a:r>
            <a:r>
              <a:rPr lang="en-US" sz="3200" dirty="0"/>
              <a:t> </a:t>
            </a:r>
            <a:r>
              <a:rPr lang="en-US" sz="3200" dirty="0" err="1" smtClean="0"/>
              <a:t>cosas</a:t>
            </a:r>
            <a:r>
              <a:rPr lang="en-US" sz="3200" dirty="0" smtClean="0"/>
              <a:t>.</a:t>
            </a:r>
          </a:p>
          <a:p>
            <a:pPr marL="514350" indent="-514350">
              <a:buFont typeface="+mj-lt"/>
              <a:buAutoNum type="arabicPeriod"/>
            </a:pPr>
            <a:endParaRPr lang="en-US" sz="3200" dirty="0" smtClean="0"/>
          </a:p>
          <a:p>
            <a:pPr marL="514350" indent="-514350">
              <a:buFont typeface="+mj-lt"/>
              <a:buAutoNum type="arabicPeriod"/>
            </a:pPr>
            <a:endParaRPr lang="en-US" sz="3200" dirty="0"/>
          </a:p>
        </p:txBody>
      </p:sp>
    </p:spTree>
    <p:extLst>
      <p:ext uri="{BB962C8B-B14F-4D97-AF65-F5344CB8AC3E}">
        <p14:creationId xmlns:p14="http://schemas.microsoft.com/office/powerpoint/2010/main" val="645377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Saludos</a:t>
            </a:r>
            <a:r>
              <a:rPr lang="en-US" dirty="0" smtClean="0"/>
              <a:t> y </a:t>
            </a:r>
            <a:r>
              <a:rPr lang="en-US" dirty="0" err="1" smtClean="0"/>
              <a:t>Despedidas</a:t>
            </a:r>
            <a:endParaRPr lang="es-MX"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v"/>
            </a:pPr>
            <a:r>
              <a:rPr lang="en-US" dirty="0" smtClean="0"/>
              <a:t>Para </a:t>
            </a:r>
            <a:r>
              <a:rPr lang="en-US" dirty="0" err="1" smtClean="0"/>
              <a:t>Empezar</a:t>
            </a:r>
            <a:endParaRPr lang="en-US" dirty="0" smtClean="0"/>
          </a:p>
          <a:p>
            <a:pPr lvl="1">
              <a:buFont typeface="Courier New" pitchFamily="49" charset="0"/>
              <a:buChar char="o"/>
            </a:pPr>
            <a:r>
              <a:rPr lang="en-US" dirty="0" err="1" smtClean="0"/>
              <a:t>Muy</a:t>
            </a:r>
            <a:r>
              <a:rPr lang="en-US" dirty="0" smtClean="0"/>
              <a:t> </a:t>
            </a:r>
            <a:r>
              <a:rPr lang="en-US" dirty="0" err="1" smtClean="0"/>
              <a:t>Señor</a:t>
            </a:r>
            <a:r>
              <a:rPr lang="en-US" dirty="0" smtClean="0"/>
              <a:t>(a) </a:t>
            </a:r>
            <a:r>
              <a:rPr lang="en-US" dirty="0" err="1" smtClean="0"/>
              <a:t>mío</a:t>
            </a:r>
            <a:r>
              <a:rPr lang="en-US" dirty="0" smtClean="0"/>
              <a:t>(a)</a:t>
            </a:r>
          </a:p>
          <a:p>
            <a:pPr lvl="1">
              <a:buFont typeface="Courier New" pitchFamily="49" charset="0"/>
              <a:buChar char="o"/>
            </a:pPr>
            <a:r>
              <a:rPr lang="en-US" dirty="0" err="1" smtClean="0"/>
              <a:t>Estimado</a:t>
            </a:r>
            <a:r>
              <a:rPr lang="en-US" dirty="0" smtClean="0"/>
              <a:t>(a) </a:t>
            </a:r>
            <a:r>
              <a:rPr lang="en-US" dirty="0" err="1" smtClean="0"/>
              <a:t>Señor</a:t>
            </a:r>
            <a:r>
              <a:rPr lang="en-US" dirty="0" smtClean="0"/>
              <a:t>(a)</a:t>
            </a:r>
          </a:p>
          <a:p>
            <a:pPr lvl="1">
              <a:buFont typeface="Courier New" pitchFamily="49" charset="0"/>
              <a:buChar char="o"/>
            </a:pPr>
            <a:r>
              <a:rPr lang="en-US" dirty="0" err="1" smtClean="0"/>
              <a:t>Muy</a:t>
            </a:r>
            <a:r>
              <a:rPr lang="en-US" dirty="0" smtClean="0"/>
              <a:t> </a:t>
            </a:r>
            <a:r>
              <a:rPr lang="en-US" dirty="0" err="1" smtClean="0"/>
              <a:t>Señores</a:t>
            </a:r>
            <a:r>
              <a:rPr lang="en-US" dirty="0" smtClean="0"/>
              <a:t> </a:t>
            </a:r>
            <a:r>
              <a:rPr lang="en-US" dirty="0" err="1" smtClean="0"/>
              <a:t>míos</a:t>
            </a:r>
            <a:endParaRPr lang="en-US" dirty="0" smtClean="0"/>
          </a:p>
          <a:p>
            <a:pPr lvl="1">
              <a:buFont typeface="Courier New" pitchFamily="49" charset="0"/>
              <a:buChar char="o"/>
            </a:pPr>
            <a:r>
              <a:rPr lang="en-US" dirty="0" err="1" smtClean="0"/>
              <a:t>Estimados</a:t>
            </a:r>
            <a:r>
              <a:rPr lang="en-US" dirty="0" smtClean="0"/>
              <a:t> </a:t>
            </a:r>
            <a:r>
              <a:rPr lang="en-US" dirty="0" err="1" smtClean="0"/>
              <a:t>Señores</a:t>
            </a:r>
            <a:endParaRPr lang="en-US" dirty="0" smtClean="0"/>
          </a:p>
          <a:p>
            <a:pPr lvl="1">
              <a:buFont typeface="Courier New" pitchFamily="49" charset="0"/>
              <a:buChar char="o"/>
            </a:pPr>
            <a:r>
              <a:rPr lang="en-US" dirty="0" smtClean="0"/>
              <a:t>A </a:t>
            </a:r>
            <a:r>
              <a:rPr lang="en-US" dirty="0" err="1" smtClean="0"/>
              <a:t>quien</a:t>
            </a:r>
            <a:r>
              <a:rPr lang="en-US" dirty="0" smtClean="0"/>
              <a:t> </a:t>
            </a:r>
            <a:r>
              <a:rPr lang="en-US" dirty="0" err="1" smtClean="0"/>
              <a:t>corresponda</a:t>
            </a:r>
            <a:endParaRPr lang="en-US" dirty="0" smtClean="0"/>
          </a:p>
          <a:p>
            <a:pPr>
              <a:buFont typeface="Wingdings" pitchFamily="2" charset="2"/>
              <a:buChar char="v"/>
            </a:pPr>
            <a:r>
              <a:rPr lang="en-US" dirty="0" smtClean="0"/>
              <a:t>Para </a:t>
            </a:r>
            <a:r>
              <a:rPr lang="en-US" dirty="0" err="1" smtClean="0"/>
              <a:t>Terminar</a:t>
            </a:r>
            <a:endParaRPr lang="en-US" dirty="0" smtClean="0"/>
          </a:p>
          <a:p>
            <a:pPr lvl="1">
              <a:buFont typeface="Courier New" pitchFamily="49" charset="0"/>
              <a:buChar char="o"/>
            </a:pPr>
            <a:r>
              <a:rPr lang="en-US" dirty="0" smtClean="0"/>
              <a:t>Le(s) </a:t>
            </a:r>
            <a:r>
              <a:rPr lang="en-US" dirty="0" err="1" smtClean="0"/>
              <a:t>saluda</a:t>
            </a:r>
            <a:r>
              <a:rPr lang="en-US" dirty="0" smtClean="0"/>
              <a:t> </a:t>
            </a:r>
            <a:r>
              <a:rPr lang="en-US" dirty="0" err="1" smtClean="0"/>
              <a:t>atentamente</a:t>
            </a:r>
            <a:r>
              <a:rPr lang="en-US" dirty="0" smtClean="0"/>
              <a:t>…</a:t>
            </a:r>
          </a:p>
          <a:p>
            <a:pPr lvl="1">
              <a:buFont typeface="Courier New" pitchFamily="49" charset="0"/>
              <a:buChar char="o"/>
            </a:pPr>
            <a:r>
              <a:rPr lang="en-US" dirty="0" err="1" smtClean="0"/>
              <a:t>Reciba</a:t>
            </a:r>
            <a:r>
              <a:rPr lang="en-US" dirty="0" smtClean="0"/>
              <a:t> un cordial </a:t>
            </a:r>
            <a:r>
              <a:rPr lang="en-US" dirty="0" err="1" smtClean="0"/>
              <a:t>saludo</a:t>
            </a:r>
            <a:r>
              <a:rPr lang="en-US" dirty="0" smtClean="0"/>
              <a:t> de…</a:t>
            </a:r>
          </a:p>
          <a:p>
            <a:pPr lvl="1">
              <a:buFont typeface="Courier New" pitchFamily="49" charset="0"/>
              <a:buChar char="o"/>
            </a:pPr>
            <a:r>
              <a:rPr lang="en-US" dirty="0" err="1" smtClean="0"/>
              <a:t>Atentamente</a:t>
            </a:r>
            <a:r>
              <a:rPr lang="en-US" dirty="0" smtClean="0"/>
              <a:t>, …</a:t>
            </a:r>
          </a:p>
          <a:p>
            <a:pPr lvl="1">
              <a:buFont typeface="Courier New" pitchFamily="49" charset="0"/>
              <a:buChar char="o"/>
            </a:pPr>
            <a:r>
              <a:rPr lang="en-US" dirty="0" err="1" smtClean="0"/>
              <a:t>Cordialmente</a:t>
            </a:r>
            <a:r>
              <a:rPr lang="en-US"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Lean las instrucciones </a:t>
            </a:r>
            <a:r>
              <a:rPr lang="es-MX" sz="4400" dirty="0" smtClean="0"/>
              <a:t>meticulosamente</a:t>
            </a:r>
            <a:endParaRPr lang="es-MX" sz="4400" dirty="0"/>
          </a:p>
        </p:txBody>
      </p:sp>
      <p:sp>
        <p:nvSpPr>
          <p:cNvPr id="3" name="Content Placeholder 2"/>
          <p:cNvSpPr>
            <a:spLocks noGrp="1"/>
          </p:cNvSpPr>
          <p:nvPr>
            <p:ph idx="1"/>
          </p:nvPr>
        </p:nvSpPr>
        <p:spPr/>
        <p:txBody>
          <a:bodyPr/>
          <a:lstStyle/>
          <a:p>
            <a:r>
              <a:rPr lang="es-MX" dirty="0" smtClean="0"/>
              <a:t>P. 104 Triángulo Aprobado</a:t>
            </a:r>
          </a:p>
          <a:p>
            <a:r>
              <a:rPr lang="es-MX" dirty="0" smtClean="0"/>
              <a:t>Instrucciones:</a:t>
            </a:r>
          </a:p>
          <a:p>
            <a:pPr lvl="1"/>
            <a:r>
              <a:rPr lang="es-MX" dirty="0" smtClean="0"/>
              <a:t>Imagina que eres un estudiante universitario boliviano y has recibido este mensaje porque te interesa una beca Fulbright para obtener una maestría.  Quieres ir a los EE.UU. y participar en este programa y has pedido información sobre el mismo.</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4800" dirty="0" smtClean="0"/>
              <a:t>Subrayen la información que se debe incluir en el correo</a:t>
            </a:r>
            <a:endParaRPr lang="es-MX" sz="4800" dirty="0"/>
          </a:p>
        </p:txBody>
      </p:sp>
      <p:sp>
        <p:nvSpPr>
          <p:cNvPr id="3" name="Content Placeholder 2"/>
          <p:cNvSpPr>
            <a:spLocks noGrp="1"/>
          </p:cNvSpPr>
          <p:nvPr>
            <p:ph idx="1"/>
          </p:nvPr>
        </p:nvSpPr>
        <p:spPr/>
        <p:txBody>
          <a:bodyPr/>
          <a:lstStyle/>
          <a:p>
            <a:pPr marL="0" indent="0">
              <a:buNone/>
            </a:pPr>
            <a:r>
              <a:rPr lang="es-MX" dirty="0" smtClean="0"/>
              <a:t>P. 104 Triángulo Aprobado</a:t>
            </a:r>
          </a:p>
          <a:p>
            <a:r>
              <a:rPr lang="es-MX" dirty="0" smtClean="0"/>
              <a:t>Instrucciones:</a:t>
            </a:r>
          </a:p>
          <a:p>
            <a:pPr lvl="1"/>
            <a:r>
              <a:rPr lang="es-MX" dirty="0" smtClean="0"/>
              <a:t>Imagina que eres un estudiante universitario boliviano y has recibido este mensaje porque </a:t>
            </a:r>
            <a:r>
              <a:rPr lang="es-MX" dirty="0" smtClean="0">
                <a:effectLst>
                  <a:glow rad="254000">
                    <a:srgbClr val="FFFF00">
                      <a:alpha val="75000"/>
                    </a:srgbClr>
                  </a:glow>
                </a:effectLst>
              </a:rPr>
              <a:t>te</a:t>
            </a:r>
            <a:r>
              <a:rPr lang="es-MX" dirty="0" smtClean="0"/>
              <a:t> </a:t>
            </a:r>
            <a:r>
              <a:rPr lang="es-MX" dirty="0" smtClean="0">
                <a:effectLst>
                  <a:glow rad="241300">
                    <a:srgbClr val="FFFF00">
                      <a:alpha val="75000"/>
                    </a:srgbClr>
                  </a:glow>
                </a:effectLst>
              </a:rPr>
              <a:t>interesa una beca Fulbright para obtener una </a:t>
            </a:r>
            <a:r>
              <a:rPr lang="es-MX" dirty="0" smtClean="0">
                <a:effectLst>
                  <a:glow rad="279400">
                    <a:srgbClr val="FFFF00">
                      <a:alpha val="75000"/>
                    </a:srgbClr>
                  </a:glow>
                </a:effectLst>
              </a:rPr>
              <a:t>maestría.  Quieres ir a los EE.UU. y participar en este programa</a:t>
            </a:r>
            <a:r>
              <a:rPr lang="es-MX" dirty="0" smtClean="0"/>
              <a:t> y </a:t>
            </a:r>
            <a:r>
              <a:rPr lang="es-MX" dirty="0" smtClean="0">
                <a:effectLst>
                  <a:glow rad="292100">
                    <a:srgbClr val="FFFF00">
                      <a:alpha val="75000"/>
                    </a:srgbClr>
                  </a:glow>
                </a:effectLst>
              </a:rPr>
              <a:t>has pedido información </a:t>
            </a:r>
            <a:r>
              <a:rPr lang="es-MX" dirty="0" smtClean="0"/>
              <a:t>sobre el mismo.</a:t>
            </a:r>
            <a:endParaRPr lang="es-MX" dirty="0"/>
          </a:p>
        </p:txBody>
      </p:sp>
    </p:spTree>
    <p:extLst>
      <p:ext uri="{BB962C8B-B14F-4D97-AF65-F5344CB8AC3E}">
        <p14:creationId xmlns:p14="http://schemas.microsoft.com/office/powerpoint/2010/main" val="68912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sz="3600" dirty="0" smtClean="0"/>
              <a:t>Subrayen la información en la carta que se debe incluir en el correo</a:t>
            </a:r>
            <a:endParaRPr lang="es-MX" sz="3600" dirty="0"/>
          </a:p>
        </p:txBody>
      </p:sp>
      <p:sp>
        <p:nvSpPr>
          <p:cNvPr id="3" name="Content Placeholder 2"/>
          <p:cNvSpPr>
            <a:spLocks noGrp="1"/>
          </p:cNvSpPr>
          <p:nvPr>
            <p:ph idx="1"/>
          </p:nvPr>
        </p:nvSpPr>
        <p:spPr>
          <a:xfrm>
            <a:off x="762000" y="1828800"/>
            <a:ext cx="7570787" cy="4289611"/>
          </a:xfrm>
        </p:spPr>
        <p:txBody>
          <a:bodyPr>
            <a:normAutofit lnSpcReduction="10000"/>
          </a:bodyPr>
          <a:lstStyle/>
          <a:p>
            <a:pPr marL="0" indent="0">
              <a:buNone/>
            </a:pPr>
            <a:r>
              <a:rPr lang="es-MX" dirty="0" smtClean="0"/>
              <a:t>P. 104 Triángulo Aprobado</a:t>
            </a:r>
          </a:p>
          <a:p>
            <a:r>
              <a:rPr lang="es-MX" u="sng" dirty="0" smtClean="0"/>
              <a:t>Necesita ser ciudadano boliviano</a:t>
            </a:r>
          </a:p>
          <a:p>
            <a:r>
              <a:rPr lang="es-MX" u="sng" dirty="0" smtClean="0"/>
              <a:t>Necesita tener un título profesional a nivel de licenciatura</a:t>
            </a:r>
            <a:endParaRPr lang="es-MX" u="sng" dirty="0"/>
          </a:p>
          <a:p>
            <a:r>
              <a:rPr lang="es-MX" u="sng" dirty="0" smtClean="0"/>
              <a:t>Excelentes antecedentes académicos</a:t>
            </a:r>
          </a:p>
          <a:p>
            <a:r>
              <a:rPr lang="es-MX" u="sng" dirty="0" smtClean="0"/>
              <a:t>Explicar algo sobre el programa educativo que ha cursado hasta ahora</a:t>
            </a:r>
          </a:p>
        </p:txBody>
      </p:sp>
    </p:spTree>
    <p:extLst>
      <p:ext uri="{BB962C8B-B14F-4D97-AF65-F5344CB8AC3E}">
        <p14:creationId xmlns:p14="http://schemas.microsoft.com/office/powerpoint/2010/main" val="3987773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329</TotalTime>
  <Words>1158</Words>
  <Application>Microsoft Office PowerPoint</Application>
  <PresentationFormat>On-screen Show (4:3)</PresentationFormat>
  <Paragraphs>128</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Candara</vt:lpstr>
      <vt:lpstr>Courier New</vt:lpstr>
      <vt:lpstr>Mistral</vt:lpstr>
      <vt:lpstr>Wingdings</vt:lpstr>
      <vt:lpstr>Infusion</vt:lpstr>
      <vt:lpstr>Correo  Electrónico </vt:lpstr>
      <vt:lpstr>Instrucciones</vt:lpstr>
      <vt:lpstr>Se Requiere</vt:lpstr>
      <vt:lpstr>Sugerencias</vt:lpstr>
      <vt:lpstr>Sugerencias</vt:lpstr>
      <vt:lpstr>Saludos y Despedidas</vt:lpstr>
      <vt:lpstr>Lean las instrucciones meticulosamente</vt:lpstr>
      <vt:lpstr>Subrayen la información que se debe incluir en el correo</vt:lpstr>
      <vt:lpstr>Subrayen la información en la carta que se debe incluir en el correo</vt:lpstr>
      <vt:lpstr>Ponganle números a cada dato de información</vt:lpstr>
      <vt:lpstr>Subrayen la información en la carta que se debe incluir en el correo</vt:lpstr>
      <vt:lpstr>Vocabulario para pedir más información y más detalles</vt:lpstr>
      <vt:lpstr>Vocabulario para pedir más información y más detalles</vt:lpstr>
      <vt:lpstr>Vocabulario para pedir más información y más detalles</vt:lpstr>
      <vt:lpstr>Vocabulario para pedir más información y más detalles</vt:lpstr>
      <vt:lpstr>Pidan más información Preguntas posibles</vt:lpstr>
      <vt:lpstr>Un ejemplo de un correo</vt:lpstr>
      <vt:lpstr>Un ejemplo de un correo</vt:lpstr>
      <vt:lpstr>Un ejemplo de un correo</vt:lpstr>
      <vt:lpstr>Un ejemplo de un correo</vt:lpstr>
      <vt:lpstr>Un ejemplo de un correo</vt:lpstr>
      <vt:lpstr>Un ejemplo de un correo</vt:lpstr>
      <vt:lpstr>Un ejemplo de un correo</vt:lpstr>
    </vt:vector>
  </TitlesOfParts>
  <Company>San Juan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Correo Electrónico</dc:title>
  <dc:creator>DELCAMPO</dc:creator>
  <cp:lastModifiedBy>O'Connell, Kathleen E</cp:lastModifiedBy>
  <cp:revision>52</cp:revision>
  <dcterms:created xsi:type="dcterms:W3CDTF">2014-01-14T20:21:27Z</dcterms:created>
  <dcterms:modified xsi:type="dcterms:W3CDTF">2014-10-17T17:10:10Z</dcterms:modified>
</cp:coreProperties>
</file>